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76" r:id="rId2"/>
  </p:sldIdLst>
  <p:sldSz cx="43891200" cy="32918400"/>
  <p:notesSz cx="9144000" cy="6858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0260">
          <p15:clr>
            <a:srgbClr val="A4A3A4"/>
          </p15:clr>
        </p15:guide>
        <p15:guide id="2" pos="51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ABCE"/>
    <a:srgbClr val="28286F"/>
    <a:srgbClr val="0C8056"/>
    <a:srgbClr val="CCCCEC"/>
    <a:srgbClr val="8ED331"/>
    <a:srgbClr val="1F6737"/>
    <a:srgbClr val="EDF2F9"/>
    <a:srgbClr val="F8F1EE"/>
    <a:srgbClr val="FFF9E7"/>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657" autoAdjust="0"/>
    <p:restoredTop sz="97531" autoAdjust="0"/>
  </p:normalViewPr>
  <p:slideViewPr>
    <p:cSldViewPr snapToGrid="0" snapToObjects="1" showGuides="1">
      <p:cViewPr varScale="1">
        <p:scale>
          <a:sx n="46" d="100"/>
          <a:sy n="46" d="100"/>
        </p:scale>
        <p:origin x="-824" y="-136"/>
      </p:cViewPr>
      <p:guideLst>
        <p:guide orient="horz" pos="20260"/>
        <p:guide pos="51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A817BAE2-B71E-604A-B1CB-CDA026C40DC7}" type="datetime1">
              <a:rPr lang="en-US" smtClean="0"/>
              <a:t>5/10/16</a:t>
            </a:fld>
            <a:endParaRPr lang="en-US" dirty="0"/>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89C43A05-4DFB-6C45-8200-0515C8025CD6}" type="slidenum">
              <a:rPr lang="en-US" smtClean="0"/>
              <a:t>‹#›</a:t>
            </a:fld>
            <a:endParaRPr lang="en-US" dirty="0"/>
          </a:p>
        </p:txBody>
      </p:sp>
    </p:spTree>
    <p:extLst>
      <p:ext uri="{BB962C8B-B14F-4D97-AF65-F5344CB8AC3E}">
        <p14:creationId xmlns:p14="http://schemas.microsoft.com/office/powerpoint/2010/main" val="333778629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4C483915-EA55-5C44-8FE8-8A1B48C85B29}" type="datetime1">
              <a:rPr lang="en-US" smtClean="0"/>
              <a:t>5/10/16</a:t>
            </a:fld>
            <a:endParaRPr lang="en-US" dirty="0"/>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B26D7D64-5A24-7946-B5E2-6C686A285B3F}" type="slidenum">
              <a:rPr lang="en-US" smtClean="0"/>
              <a:t>‹#›</a:t>
            </a:fld>
            <a:endParaRPr lang="en-US" dirty="0"/>
          </a:p>
        </p:txBody>
      </p:sp>
    </p:spTree>
    <p:extLst>
      <p:ext uri="{BB962C8B-B14F-4D97-AF65-F5344CB8AC3E}">
        <p14:creationId xmlns:p14="http://schemas.microsoft.com/office/powerpoint/2010/main" val="3535670039"/>
      </p:ext>
    </p:extLst>
  </p:cSld>
  <p:clrMap bg1="lt1" tx1="dk1" bg2="lt2" tx2="dk2" accent1="accent1" accent2="accent2" accent3="accent3" accent4="accent4" accent5="accent5" accent6="accent6" hlink="hlink" folHlink="folHlink"/>
  <p:hf sldNum="0" hdr="0" ftr="0" dt="0"/>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8468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976727-CDC3-A349-A414-1E46AD6E349E}" type="datetime1">
              <a:rPr lang="en-US" smtClean="0"/>
              <a:t>5/10/16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1403502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50940C-2C56-3F44-A02C-CFE0BD3A249F}" type="datetime1">
              <a:rPr lang="en-US" smtClean="0"/>
              <a:t>5/10/16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367246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C47B6C-2684-C448-B4BD-EE505538A174}" type="datetime1">
              <a:rPr lang="en-US" smtClean="0"/>
              <a:t>5/10/16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1850604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233828-B82C-A544-B11C-6A4946FCD41C}" type="datetime1">
              <a:rPr lang="en-US" smtClean="0"/>
              <a:t>5/10/16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421133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C43B75-49BA-1049-9CC2-E494BAE56933}" type="datetime1">
              <a:rPr lang="en-US" smtClean="0"/>
              <a:t>5/10/16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4049993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002F9E-B167-BB45-938F-B9A44FF8CCA0}" type="datetime1">
              <a:rPr lang="en-US" smtClean="0"/>
              <a:t>5/10/16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3400877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9E293E-8C57-5F46-871B-61F5718FA9C2}" type="datetime1">
              <a:rPr lang="en-US" smtClean="0"/>
              <a:t>5/10/16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150906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D3C36C-123A-6D48-8E64-B9359B9DED9F}" type="datetime1">
              <a:rPr lang="en-US" smtClean="0"/>
              <a:t>5/10/16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109592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FDDF05-0107-6245-887F-5EBFC6339773}" type="datetime1">
              <a:rPr lang="en-US" smtClean="0"/>
              <a:t>5/10/16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3022368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8DEB03-A226-434E-A3D1-639A61DA71B8}" type="datetime1">
              <a:rPr lang="en-US" smtClean="0"/>
              <a:t>5/10/16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294890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dirty="0"/>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9A8A16-6AE9-D64E-96CE-42D6B3EA0A1A}" type="datetime1">
              <a:rPr lang="en-US" smtClean="0"/>
              <a:t>5/10/16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5BA9F3-DBF4-2A45-ADE7-8A2E8CC49199}" type="slidenum">
              <a:rPr lang="en-US" smtClean="0"/>
              <a:t>‹#›</a:t>
            </a:fld>
            <a:endParaRPr lang="en-US" dirty="0"/>
          </a:p>
        </p:txBody>
      </p:sp>
    </p:spTree>
    <p:extLst>
      <p:ext uri="{BB962C8B-B14F-4D97-AF65-F5344CB8AC3E}">
        <p14:creationId xmlns:p14="http://schemas.microsoft.com/office/powerpoint/2010/main" val="2767535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8A4CC86B-399C-2D4F-B0E0-EAF7D691168B}" type="datetime1">
              <a:rPr lang="en-US" smtClean="0"/>
              <a:t>5/10/16</a:t>
            </a:fld>
            <a:endParaRPr lang="en-US" dirty="0"/>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F55BA9F3-DBF4-2A45-ADE7-8A2E8CC49199}" type="slidenum">
              <a:rPr lang="en-US" smtClean="0"/>
              <a:t>‹#›</a:t>
            </a:fld>
            <a:endParaRPr lang="en-US" dirty="0"/>
          </a:p>
        </p:txBody>
      </p:sp>
    </p:spTree>
    <p:extLst>
      <p:ext uri="{BB962C8B-B14F-4D97-AF65-F5344CB8AC3E}">
        <p14:creationId xmlns:p14="http://schemas.microsoft.com/office/powerpoint/2010/main" val="3760969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jpg"/><Relationship Id="rId21" Type="http://schemas.openxmlformats.org/officeDocument/2006/relationships/image" Target="../media/image19.jpg"/><Relationship Id="rId22" Type="http://schemas.openxmlformats.org/officeDocument/2006/relationships/image" Target="../media/image20.jpg"/><Relationship Id="rId23" Type="http://schemas.openxmlformats.org/officeDocument/2006/relationships/image" Target="../media/image21.JPG"/><Relationship Id="rId24" Type="http://schemas.openxmlformats.org/officeDocument/2006/relationships/image" Target="../media/image22.jp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jpg"/><Relationship Id="rId19"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7559313" y="5732827"/>
            <a:ext cx="15544800" cy="6372590"/>
          </a:xfrm>
          <a:prstGeom prst="rect">
            <a:avLst/>
          </a:prstGeom>
          <a:solidFill>
            <a:srgbClr val="28286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10165750" y="13339821"/>
            <a:ext cx="16689684" cy="16182677"/>
          </a:xfrm>
          <a:prstGeom prst="rect">
            <a:avLst/>
          </a:prstGeom>
          <a:solidFill>
            <a:srgbClr val="0C8056">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790574" y="5617051"/>
            <a:ext cx="8850313" cy="23882355"/>
          </a:xfrm>
          <a:prstGeom prst="rect">
            <a:avLst/>
          </a:prstGeom>
          <a:solidFill>
            <a:srgbClr val="25ABCE">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790574" y="823913"/>
            <a:ext cx="42351494" cy="2967322"/>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790574" y="29961895"/>
            <a:ext cx="42351494" cy="2595716"/>
          </a:xfrm>
          <a:prstGeom prst="rect">
            <a:avLst/>
          </a:prstGeom>
          <a:solidFill>
            <a:schemeClr val="tx1"/>
          </a:solidFill>
          <a:ln>
            <a:solidFill>
              <a:schemeClr val="bg1">
                <a:alpha val="5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10009245" y="1746124"/>
            <a:ext cx="30394274" cy="1569660"/>
          </a:xfrm>
          <a:prstGeom prst="rect">
            <a:avLst/>
          </a:prstGeom>
          <a:noFill/>
        </p:spPr>
        <p:txBody>
          <a:bodyPr wrap="square" rtlCol="0">
            <a:spAutoFit/>
          </a:bodyPr>
          <a:lstStyle/>
          <a:p>
            <a:r>
              <a:rPr lang="en-US" sz="9600" b="1" dirty="0" smtClean="0">
                <a:solidFill>
                  <a:srgbClr val="FFFFFF"/>
                </a:solidFill>
                <a:latin typeface="Century Gothic" pitchFamily="34" charset="0"/>
                <a:cs typeface="Arial"/>
              </a:rPr>
              <a:t>The CIRES Members’ Council</a:t>
            </a:r>
            <a:endParaRPr lang="en-US" sz="9600" b="1" dirty="0">
              <a:solidFill>
                <a:srgbClr val="FFFFFF"/>
              </a:solidFill>
              <a:latin typeface="Century Gothic" pitchFamily="34" charset="0"/>
              <a:cs typeface="Arial"/>
            </a:endParaRPr>
          </a:p>
        </p:txBody>
      </p:sp>
      <p:cxnSp>
        <p:nvCxnSpPr>
          <p:cNvPr id="9" name="Straight Connector 8"/>
          <p:cNvCxnSpPr/>
          <p:nvPr/>
        </p:nvCxnSpPr>
        <p:spPr>
          <a:xfrm>
            <a:off x="10165750" y="3302642"/>
            <a:ext cx="32497345" cy="0"/>
          </a:xfrm>
          <a:prstGeom prst="line">
            <a:avLst/>
          </a:prstGeom>
          <a:ln w="41275">
            <a:solidFill>
              <a:srgbClr val="0C8056"/>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61234" y="30526930"/>
            <a:ext cx="3289253" cy="1678190"/>
          </a:xfrm>
          <a:prstGeom prst="rect">
            <a:avLst/>
          </a:prstGeom>
        </p:spPr>
      </p:pic>
      <p:sp>
        <p:nvSpPr>
          <p:cNvPr id="14" name="TextBox 13"/>
          <p:cNvSpPr txBox="1"/>
          <p:nvPr/>
        </p:nvSpPr>
        <p:spPr>
          <a:xfrm>
            <a:off x="30270194" y="2588832"/>
            <a:ext cx="12224247" cy="707886"/>
          </a:xfrm>
          <a:prstGeom prst="rect">
            <a:avLst/>
          </a:prstGeom>
          <a:noFill/>
        </p:spPr>
        <p:txBody>
          <a:bodyPr wrap="square" rtlCol="0">
            <a:spAutoFit/>
          </a:bodyPr>
          <a:lstStyle/>
          <a:p>
            <a:pPr algn="r"/>
            <a:r>
              <a:rPr lang="en-US" sz="4000" b="1" dirty="0" smtClean="0">
                <a:solidFill>
                  <a:srgbClr val="FFFFFF"/>
                </a:solidFill>
                <a:latin typeface="Century Gothic" pitchFamily="34" charset="0"/>
                <a:cs typeface="Arial"/>
              </a:rPr>
              <a:t>We’re here to help you!</a:t>
            </a:r>
            <a:endParaRPr lang="en-US" sz="4000" b="1" dirty="0">
              <a:solidFill>
                <a:srgbClr val="FFFFFF"/>
              </a:solidFill>
              <a:latin typeface="Century Gothic" pitchFamily="34" charset="0"/>
              <a:cs typeface="Arial"/>
            </a:endParaRPr>
          </a:p>
        </p:txBody>
      </p:sp>
      <p:sp>
        <p:nvSpPr>
          <p:cNvPr id="30" name="TextBox 29"/>
          <p:cNvSpPr txBox="1"/>
          <p:nvPr/>
        </p:nvSpPr>
        <p:spPr>
          <a:xfrm>
            <a:off x="1324217" y="30316011"/>
            <a:ext cx="10058154" cy="193899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4000" b="1" dirty="0" smtClean="0">
                <a:solidFill>
                  <a:schemeClr val="bg1"/>
                </a:solidFill>
              </a:rPr>
              <a:t>Contact Us:</a:t>
            </a:r>
            <a:r>
              <a:rPr lang="en-US" sz="3600" dirty="0" smtClean="0">
                <a:solidFill>
                  <a:schemeClr val="bg1"/>
                </a:solidFill>
              </a:rPr>
              <a:t/>
            </a:r>
            <a:br>
              <a:rPr lang="en-US" sz="3600" dirty="0" smtClean="0">
                <a:solidFill>
                  <a:schemeClr val="bg1"/>
                </a:solidFill>
              </a:rPr>
            </a:br>
            <a:r>
              <a:rPr lang="en-US" sz="4000" dirty="0" smtClean="0">
                <a:solidFill>
                  <a:schemeClr val="bg1"/>
                </a:solidFill>
              </a:rPr>
              <a:t>Email: CMC@cires.colorado.edu</a:t>
            </a:r>
          </a:p>
          <a:p>
            <a:r>
              <a:rPr lang="en-US" sz="4000" dirty="0" smtClean="0">
                <a:solidFill>
                  <a:schemeClr val="bg1"/>
                </a:solidFill>
              </a:rPr>
              <a:t>Web: cires.colorado.edu/</a:t>
            </a:r>
            <a:r>
              <a:rPr lang="en-US" sz="4000" dirty="0" err="1" smtClean="0">
                <a:solidFill>
                  <a:schemeClr val="bg1"/>
                </a:solidFill>
              </a:rPr>
              <a:t>cmc</a:t>
            </a:r>
            <a:endParaRPr lang="en-US" sz="4000" dirty="0" smtClean="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217" y="1650500"/>
            <a:ext cx="8151385" cy="3158128"/>
          </a:xfrm>
          <a:prstGeom prst="rect">
            <a:avLst/>
          </a:prstGeom>
          <a:ln>
            <a:solidFill>
              <a:srgbClr val="0C8056"/>
            </a:solidFill>
          </a:ln>
        </p:spPr>
      </p:pic>
      <p:sp>
        <p:nvSpPr>
          <p:cNvPr id="3" name="TextBox 2"/>
          <p:cNvSpPr txBox="1"/>
          <p:nvPr/>
        </p:nvSpPr>
        <p:spPr>
          <a:xfrm>
            <a:off x="790573" y="5630062"/>
            <a:ext cx="8850313" cy="1015663"/>
          </a:xfrm>
          <a:prstGeom prst="rect">
            <a:avLst/>
          </a:prstGeom>
          <a:solidFill>
            <a:srgbClr val="25ABCE"/>
          </a:solidFill>
        </p:spPr>
        <p:txBody>
          <a:bodyPr wrap="square" rtlCol="0">
            <a:spAutoFit/>
          </a:bodyPr>
          <a:lstStyle/>
          <a:p>
            <a:pPr algn="ctr"/>
            <a:r>
              <a:rPr lang="en-US" sz="6000" dirty="0" smtClean="0">
                <a:solidFill>
                  <a:schemeClr val="bg1"/>
                </a:solidFill>
                <a:latin typeface="Calibri" panose="020F0502020204030204" pitchFamily="34" charset="0"/>
              </a:rPr>
              <a:t>Who we are:</a:t>
            </a:r>
            <a:endParaRPr lang="en-US" sz="6000" dirty="0">
              <a:solidFill>
                <a:schemeClr val="bg1"/>
              </a:solidFill>
              <a:latin typeface="Calibri" panose="020F0502020204030204" pitchFamily="34" charset="0"/>
            </a:endParaRPr>
          </a:p>
        </p:txBody>
      </p:sp>
      <p:sp>
        <p:nvSpPr>
          <p:cNvPr id="18" name="TextBox 17"/>
          <p:cNvSpPr txBox="1"/>
          <p:nvPr/>
        </p:nvSpPr>
        <p:spPr>
          <a:xfrm>
            <a:off x="10165749" y="13339822"/>
            <a:ext cx="16689685" cy="1015663"/>
          </a:xfrm>
          <a:prstGeom prst="rect">
            <a:avLst/>
          </a:prstGeom>
          <a:solidFill>
            <a:srgbClr val="0C8056"/>
          </a:solidFill>
        </p:spPr>
        <p:txBody>
          <a:bodyPr wrap="square" rtlCol="0">
            <a:spAutoFit/>
          </a:bodyPr>
          <a:lstStyle/>
          <a:p>
            <a:pPr algn="ctr"/>
            <a:r>
              <a:rPr lang="en-US" sz="6000" dirty="0">
                <a:solidFill>
                  <a:schemeClr val="bg1"/>
                </a:solidFill>
                <a:latin typeface="Calibri" panose="020F0502020204030204" pitchFamily="34" charset="0"/>
              </a:rPr>
              <a:t>CIRES Outstanding Performance </a:t>
            </a:r>
            <a:r>
              <a:rPr lang="en-US" sz="6000" dirty="0" smtClean="0">
                <a:solidFill>
                  <a:schemeClr val="bg1"/>
                </a:solidFill>
                <a:latin typeface="Calibri" panose="020F0502020204030204" pitchFamily="34" charset="0"/>
              </a:rPr>
              <a:t>Awards</a:t>
            </a:r>
            <a:endParaRPr lang="en-US" sz="6000" dirty="0">
              <a:solidFill>
                <a:schemeClr val="bg1"/>
              </a:solidFill>
              <a:latin typeface="Calibri" panose="020F0502020204030204" pitchFamily="34" charset="0"/>
            </a:endParaRPr>
          </a:p>
        </p:txBody>
      </p:sp>
      <p:sp>
        <p:nvSpPr>
          <p:cNvPr id="20" name="TextBox 19"/>
          <p:cNvSpPr txBox="1"/>
          <p:nvPr/>
        </p:nvSpPr>
        <p:spPr>
          <a:xfrm>
            <a:off x="27562877" y="4799083"/>
            <a:ext cx="15565729" cy="1049880"/>
          </a:xfrm>
          <a:prstGeom prst="rect">
            <a:avLst/>
          </a:prstGeom>
          <a:solidFill>
            <a:srgbClr val="28286F"/>
          </a:solidFill>
        </p:spPr>
        <p:txBody>
          <a:bodyPr wrap="square" rtlCol="0">
            <a:spAutoFit/>
          </a:bodyPr>
          <a:lstStyle/>
          <a:p>
            <a:pPr algn="ctr"/>
            <a:r>
              <a:rPr lang="en-US" sz="6000" dirty="0" smtClean="0">
                <a:solidFill>
                  <a:schemeClr val="bg1"/>
                </a:solidFill>
                <a:latin typeface="Calibri" panose="020F0502020204030204" pitchFamily="34" charset="0"/>
              </a:rPr>
              <a:t>Who we are:</a:t>
            </a:r>
            <a:endParaRPr lang="en-US" sz="6000" dirty="0">
              <a:solidFill>
                <a:schemeClr val="bg1"/>
              </a:solidFill>
              <a:latin typeface="Calibri" panose="020F0502020204030204" pitchFamily="34" charset="0"/>
            </a:endParaRPr>
          </a:p>
        </p:txBody>
      </p:sp>
      <p:sp>
        <p:nvSpPr>
          <p:cNvPr id="21" name="TextBox 20"/>
          <p:cNvSpPr txBox="1"/>
          <p:nvPr/>
        </p:nvSpPr>
        <p:spPr>
          <a:xfrm>
            <a:off x="27538384" y="12643661"/>
            <a:ext cx="7755548" cy="3040640"/>
          </a:xfrm>
          <a:prstGeom prst="rect">
            <a:avLst/>
          </a:prstGeom>
          <a:solidFill>
            <a:srgbClr val="28286F"/>
          </a:solidFill>
        </p:spPr>
        <p:txBody>
          <a:bodyPr wrap="square" rtlCol="0" anchor="ctr">
            <a:noAutofit/>
          </a:bodyPr>
          <a:lstStyle/>
          <a:p>
            <a:pPr algn="ctr"/>
            <a:r>
              <a:rPr lang="en-US" sz="6000" dirty="0" smtClean="0">
                <a:solidFill>
                  <a:schemeClr val="bg1"/>
                </a:solidFill>
                <a:latin typeface="Calibri" panose="020F0502020204030204" pitchFamily="34" charset="0"/>
              </a:rPr>
              <a:t>Find your representative:</a:t>
            </a:r>
          </a:p>
        </p:txBody>
      </p:sp>
      <p:sp>
        <p:nvSpPr>
          <p:cNvPr id="4" name="TextBox 3"/>
          <p:cNvSpPr txBox="1"/>
          <p:nvPr/>
        </p:nvSpPr>
        <p:spPr>
          <a:xfrm>
            <a:off x="37678068" y="6522535"/>
            <a:ext cx="7184571" cy="4524315"/>
          </a:xfrm>
          <a:prstGeom prst="rect">
            <a:avLst/>
          </a:prstGeom>
          <a:noFill/>
        </p:spPr>
        <p:txBody>
          <a:bodyPr wrap="square" rtlCol="0">
            <a:spAutoFit/>
          </a:bodyPr>
          <a:lstStyle/>
          <a:p>
            <a:endParaRPr lang="en-US" sz="3200" dirty="0">
              <a:latin typeface="Candara" panose="020E0502030303020204" pitchFamily="34" charset="0"/>
            </a:endParaRPr>
          </a:p>
          <a:p>
            <a:r>
              <a:rPr lang="en-US" sz="3200" b="1" dirty="0" smtClean="0">
                <a:latin typeface="Candara" panose="020E0502030303020204" pitchFamily="34" charset="0"/>
              </a:rPr>
              <a:t>CMC Rendezvous Committee: </a:t>
            </a:r>
          </a:p>
          <a:p>
            <a:pPr marL="342900" indent="-342900">
              <a:buFont typeface="Arial"/>
              <a:buChar char="•"/>
            </a:pPr>
            <a:r>
              <a:rPr lang="en-US" sz="3200" dirty="0" smtClean="0">
                <a:latin typeface="Candara" panose="020E0502030303020204" pitchFamily="34" charset="0"/>
              </a:rPr>
              <a:t>Amanda Morton, Chair</a:t>
            </a:r>
          </a:p>
          <a:p>
            <a:pPr marL="342900" indent="-342900">
              <a:buFont typeface="Arial"/>
              <a:buChar char="•"/>
            </a:pPr>
            <a:r>
              <a:rPr lang="en-US" sz="3200" dirty="0">
                <a:latin typeface="Candara" panose="020E0502030303020204" pitchFamily="34" charset="0"/>
              </a:rPr>
              <a:t>Nathan Campbell</a:t>
            </a:r>
          </a:p>
          <a:p>
            <a:pPr marL="342900" indent="-342900">
              <a:buFont typeface="Arial"/>
              <a:buChar char="•"/>
            </a:pPr>
            <a:r>
              <a:rPr lang="en-US" sz="3200" dirty="0" smtClean="0">
                <a:latin typeface="Candara" panose="020E0502030303020204" pitchFamily="34" charset="0"/>
              </a:rPr>
              <a:t>Christina Holt</a:t>
            </a:r>
          </a:p>
          <a:p>
            <a:pPr marL="342900" indent="-342900">
              <a:buFont typeface="Arial"/>
              <a:buChar char="•"/>
            </a:pPr>
            <a:r>
              <a:rPr lang="en-US" sz="3200" dirty="0" smtClean="0">
                <a:latin typeface="Candara" panose="020E0502030303020204" pitchFamily="34" charset="0"/>
              </a:rPr>
              <a:t>Allen Pope</a:t>
            </a:r>
          </a:p>
          <a:p>
            <a:pPr marL="342900" indent="-342900">
              <a:buFont typeface="Arial"/>
              <a:buChar char="•"/>
            </a:pPr>
            <a:r>
              <a:rPr lang="en-US" sz="3200" dirty="0" smtClean="0">
                <a:latin typeface="Candara" panose="020E0502030303020204" pitchFamily="34" charset="0"/>
              </a:rPr>
              <a:t>Amy </a:t>
            </a:r>
            <a:r>
              <a:rPr lang="en-US" sz="3200" dirty="0" err="1" smtClean="0">
                <a:latin typeface="Candara" panose="020E0502030303020204" pitchFamily="34" charset="0"/>
              </a:rPr>
              <a:t>Steiker</a:t>
            </a:r>
            <a:endParaRPr lang="en-US" sz="3200" dirty="0" smtClean="0">
              <a:latin typeface="Candara" panose="020E0502030303020204" pitchFamily="34" charset="0"/>
            </a:endParaRPr>
          </a:p>
          <a:p>
            <a:pPr marL="342900" indent="-342900">
              <a:buFont typeface="Arial"/>
              <a:buChar char="•"/>
            </a:pPr>
            <a:r>
              <a:rPr lang="en-US" sz="3200" dirty="0" smtClean="0">
                <a:latin typeface="Candara" panose="020E0502030303020204" pitchFamily="34" charset="0"/>
              </a:rPr>
              <a:t>Robin </a:t>
            </a:r>
            <a:r>
              <a:rPr lang="en-US" sz="3200" dirty="0" err="1" smtClean="0">
                <a:latin typeface="Candara" panose="020E0502030303020204" pitchFamily="34" charset="0"/>
              </a:rPr>
              <a:t>Strelow</a:t>
            </a:r>
            <a:endParaRPr lang="en-US" sz="3200" dirty="0" smtClean="0">
              <a:latin typeface="Candara" panose="020E0502030303020204" pitchFamily="34" charset="0"/>
            </a:endParaRPr>
          </a:p>
          <a:p>
            <a:pPr marL="342900" indent="-342900">
              <a:buFont typeface="Arial"/>
              <a:buChar char="•"/>
            </a:pPr>
            <a:r>
              <a:rPr lang="en-US" sz="3200" dirty="0" smtClean="0">
                <a:latin typeface="Candara" panose="020E0502030303020204" pitchFamily="34" charset="0"/>
              </a:rPr>
              <a:t>Richard </a:t>
            </a:r>
            <a:r>
              <a:rPr lang="en-US" sz="3200" dirty="0" err="1" smtClean="0">
                <a:latin typeface="Candara" panose="020E0502030303020204" pitchFamily="34" charset="0"/>
              </a:rPr>
              <a:t>Tisinai</a:t>
            </a:r>
            <a:endParaRPr lang="en-US" sz="3200" dirty="0">
              <a:latin typeface="Candara" panose="020E0502030303020204" pitchFamily="34" charset="0"/>
            </a:endParaRPr>
          </a:p>
        </p:txBody>
      </p:sp>
      <p:sp>
        <p:nvSpPr>
          <p:cNvPr id="33" name="TextBox 32"/>
          <p:cNvSpPr txBox="1"/>
          <p:nvPr/>
        </p:nvSpPr>
        <p:spPr>
          <a:xfrm>
            <a:off x="10506640" y="14882836"/>
            <a:ext cx="15609865" cy="14527054"/>
          </a:xfrm>
          <a:prstGeom prst="rect">
            <a:avLst/>
          </a:prstGeom>
          <a:noFill/>
        </p:spPr>
        <p:txBody>
          <a:bodyPr wrap="square" numCol="1" rtlCol="0">
            <a:spAutoFit/>
          </a:bodyPr>
          <a:lstStyle/>
          <a:p>
            <a:r>
              <a:rPr lang="en-US" sz="3800" dirty="0">
                <a:latin typeface="Candara" panose="020E0502030303020204" pitchFamily="34" charset="0"/>
              </a:rPr>
              <a:t>Awards are targeted at projects that are novel, </a:t>
            </a:r>
            <a:r>
              <a:rPr lang="en-US" sz="3800">
                <a:latin typeface="Candara" panose="020E0502030303020204" pitchFamily="34" charset="0"/>
              </a:rPr>
              <a:t>high </a:t>
            </a:r>
            <a:r>
              <a:rPr lang="en-US" sz="3800" smtClean="0">
                <a:latin typeface="Candara" panose="020E0502030303020204" pitchFamily="34" charset="0"/>
              </a:rPr>
              <a:t>impact, </a:t>
            </a:r>
            <a:r>
              <a:rPr lang="en-US" sz="3800" dirty="0">
                <a:latin typeface="Candara" panose="020E0502030303020204" pitchFamily="34" charset="0"/>
              </a:rPr>
              <a:t>and show remarkable creativity or resourcefulness</a:t>
            </a:r>
            <a:r>
              <a:rPr lang="en-US" sz="3800" dirty="0" smtClean="0">
                <a:latin typeface="Candara" panose="020E0502030303020204" pitchFamily="34" charset="0"/>
              </a:rPr>
              <a:t>.</a:t>
            </a:r>
          </a:p>
          <a:p>
            <a:endParaRPr lang="en-US" sz="3800" dirty="0" smtClean="0">
              <a:latin typeface="Candara" panose="020E0502030303020204" pitchFamily="34" charset="0"/>
            </a:endParaRPr>
          </a:p>
          <a:p>
            <a:r>
              <a:rPr lang="en-US" sz="4000" b="1" dirty="0" smtClean="0"/>
              <a:t>Science </a:t>
            </a:r>
            <a:r>
              <a:rPr lang="en-US" sz="4000" b="1" dirty="0"/>
              <a:t>and </a:t>
            </a:r>
            <a:r>
              <a:rPr lang="en-US" sz="4000" b="1" dirty="0" smtClean="0"/>
              <a:t>Engineering category</a:t>
            </a:r>
          </a:p>
          <a:p>
            <a:r>
              <a:rPr lang="en-US" sz="4000" dirty="0" smtClean="0"/>
              <a:t>May </a:t>
            </a:r>
            <a:r>
              <a:rPr lang="en-US" sz="4000" dirty="0"/>
              <a:t>involve any work that is related to the scientific process (forming and testing hypotheses to further our understanding of the environmental sciences</a:t>
            </a:r>
            <a:r>
              <a:rPr lang="en-US" sz="4000" dirty="0" smtClean="0"/>
              <a:t>), such as:</a:t>
            </a:r>
            <a:endParaRPr lang="en-US" sz="3800" dirty="0"/>
          </a:p>
          <a:p>
            <a:pPr marL="571500" indent="-571500">
              <a:buFont typeface="Arial"/>
              <a:buChar char="•"/>
            </a:pPr>
            <a:r>
              <a:rPr lang="en-US" sz="3400" dirty="0"/>
              <a:t>Development of new scientific, engineering and/or software tools or models directly resulting in novel research valuable to CIRES and the wider scientific community.</a:t>
            </a:r>
          </a:p>
          <a:p>
            <a:pPr marL="571500" indent="-571500">
              <a:buFont typeface="Arial"/>
              <a:buChar char="•"/>
            </a:pPr>
            <a:r>
              <a:rPr lang="en-US" sz="3400" dirty="0"/>
              <a:t>Uncommon initiative, resourcefulness, and/or scientific creativity conducting research with potential to expand or change the direction of a particular field or discipline.</a:t>
            </a:r>
          </a:p>
          <a:p>
            <a:pPr marL="571500" indent="-571500">
              <a:buFont typeface="Arial"/>
              <a:buChar char="•"/>
            </a:pPr>
            <a:r>
              <a:rPr lang="en-US" sz="3400" dirty="0"/>
              <a:t>Participation in collaborative and/or multidisciplinary research that engages a broader cross-section than the nominee’s typical scientific or engineering community</a:t>
            </a:r>
            <a:r>
              <a:rPr lang="en-US" sz="3400" dirty="0" smtClean="0"/>
              <a:t>.</a:t>
            </a:r>
          </a:p>
          <a:p>
            <a:endParaRPr lang="en-US" sz="3400" dirty="0"/>
          </a:p>
          <a:p>
            <a:r>
              <a:rPr lang="en-US" sz="4000" b="1" dirty="0"/>
              <a:t>Service </a:t>
            </a:r>
            <a:r>
              <a:rPr lang="en-US" sz="4000" b="1" dirty="0" smtClean="0"/>
              <a:t>category</a:t>
            </a:r>
          </a:p>
          <a:p>
            <a:r>
              <a:rPr lang="en-US" sz="4000" dirty="0"/>
              <a:t>M</a:t>
            </a:r>
            <a:r>
              <a:rPr lang="en-US" sz="4000" dirty="0" smtClean="0"/>
              <a:t>ay </a:t>
            </a:r>
            <a:r>
              <a:rPr lang="en-US" sz="4000" dirty="0"/>
              <a:t>involve any work that facilitates, supports, enhances, or promotes work in the environmental sciences, such as</a:t>
            </a:r>
            <a:r>
              <a:rPr lang="en-US" sz="4000" dirty="0" smtClean="0"/>
              <a:t>:</a:t>
            </a:r>
            <a:endParaRPr lang="en-US" sz="4000" dirty="0"/>
          </a:p>
          <a:p>
            <a:pPr marL="571500" indent="-571500">
              <a:buFont typeface="Arial"/>
              <a:buChar char="•"/>
            </a:pPr>
            <a:r>
              <a:rPr lang="en-US" sz="3400" dirty="0"/>
              <a:t>Implementation of a creative or innovative idea, device, process, or system that aids in research, teaching, or outreach at CIRES.</a:t>
            </a:r>
          </a:p>
          <a:p>
            <a:pPr marL="571500" indent="-571500">
              <a:buFont typeface="Arial"/>
              <a:buChar char="•"/>
            </a:pPr>
            <a:r>
              <a:rPr lang="en-US" sz="3400" dirty="0"/>
              <a:t>Development or improvement of a service that increases the efficiency, quality or visibility of scientific research or outreach.</a:t>
            </a:r>
          </a:p>
          <a:p>
            <a:pPr marL="571500" indent="-571500">
              <a:buFont typeface="Arial"/>
              <a:buChar char="•"/>
            </a:pPr>
            <a:r>
              <a:rPr lang="en-US" sz="3400" dirty="0"/>
              <a:t>Providing a service that promotes or inspires excellence and dedication to research performed at CIRES or in the wider community</a:t>
            </a:r>
            <a:r>
              <a:rPr lang="en-US" sz="3400" dirty="0" smtClean="0"/>
              <a:t>.</a:t>
            </a:r>
            <a:endParaRPr lang="en-US" sz="3800" dirty="0" smtClean="0">
              <a:latin typeface="Candara" panose="020E0502030303020204" pitchFamily="34" charset="0"/>
            </a:endParaRPr>
          </a:p>
        </p:txBody>
      </p:sp>
      <p:sp>
        <p:nvSpPr>
          <p:cNvPr id="35" name="TextBox 34"/>
          <p:cNvSpPr txBox="1"/>
          <p:nvPr/>
        </p:nvSpPr>
        <p:spPr>
          <a:xfrm>
            <a:off x="1083883" y="6801905"/>
            <a:ext cx="8391720" cy="18302446"/>
          </a:xfrm>
          <a:prstGeom prst="rect">
            <a:avLst/>
          </a:prstGeom>
          <a:noFill/>
        </p:spPr>
        <p:txBody>
          <a:bodyPr wrap="square" rtlCol="0">
            <a:spAutoFit/>
          </a:bodyPr>
          <a:lstStyle/>
          <a:p>
            <a:pPr>
              <a:spcAft>
                <a:spcPts val="2000"/>
              </a:spcAft>
            </a:pPr>
            <a:r>
              <a:rPr lang="en-US" sz="3900" dirty="0" smtClean="0"/>
              <a:t>CMC is a representative group tasked with: </a:t>
            </a:r>
            <a:endParaRPr lang="en-US" sz="3900" baseline="30000" dirty="0" smtClean="0"/>
          </a:p>
          <a:p>
            <a:pPr marL="342900" indent="-342900">
              <a:spcAft>
                <a:spcPts val="2000"/>
              </a:spcAft>
              <a:buFont typeface="Arial"/>
              <a:buChar char="•"/>
            </a:pPr>
            <a:r>
              <a:rPr lang="en-US" sz="3900" dirty="0" smtClean="0"/>
              <a:t>Representing </a:t>
            </a:r>
            <a:r>
              <a:rPr lang="en-US" sz="3900" dirty="0"/>
              <a:t>the concerns of the CIRES membership </a:t>
            </a:r>
            <a:r>
              <a:rPr lang="en-US" sz="3900" dirty="0" smtClean="0"/>
              <a:t>by bringing </a:t>
            </a:r>
            <a:r>
              <a:rPr lang="en-US" sz="3900" dirty="0"/>
              <a:t>issues to the attention of the CIRES administration</a:t>
            </a:r>
            <a:r>
              <a:rPr lang="en-US" sz="3900" dirty="0" smtClean="0"/>
              <a:t>.</a:t>
            </a:r>
          </a:p>
          <a:p>
            <a:pPr marL="342900" indent="-342900">
              <a:spcAft>
                <a:spcPts val="2000"/>
              </a:spcAft>
              <a:buFont typeface="Arial"/>
              <a:buChar char="•"/>
            </a:pPr>
            <a:r>
              <a:rPr lang="en-US" sz="3900" dirty="0" smtClean="0"/>
              <a:t>Working </a:t>
            </a:r>
            <a:r>
              <a:rPr lang="en-US" sz="3900" dirty="0"/>
              <a:t>to improve the lines of communication within </a:t>
            </a:r>
            <a:r>
              <a:rPr lang="en-US" sz="3900" dirty="0" smtClean="0"/>
              <a:t>and </a:t>
            </a:r>
            <a:r>
              <a:rPr lang="en-US" sz="3900" dirty="0" smtClean="0"/>
              <a:t>among all </a:t>
            </a:r>
            <a:r>
              <a:rPr lang="en-US" sz="3900" dirty="0"/>
              <a:t>CIRES </a:t>
            </a:r>
            <a:r>
              <a:rPr lang="en-US" sz="3900" dirty="0" smtClean="0"/>
              <a:t>units.</a:t>
            </a:r>
          </a:p>
          <a:p>
            <a:pPr marL="342900" indent="-342900">
              <a:spcAft>
                <a:spcPts val="2000"/>
              </a:spcAft>
              <a:buFont typeface="Arial"/>
              <a:buChar char="•"/>
            </a:pPr>
            <a:r>
              <a:rPr lang="en-US" sz="3900" dirty="0" smtClean="0"/>
              <a:t>Providing </a:t>
            </a:r>
            <a:r>
              <a:rPr lang="en-US" sz="3900" dirty="0"/>
              <a:t>a means of member participation in CIRES </a:t>
            </a:r>
            <a:r>
              <a:rPr lang="en-US" sz="3900" dirty="0" smtClean="0"/>
              <a:t>governance </a:t>
            </a:r>
            <a:r>
              <a:rPr lang="en-US" sz="3900" dirty="0"/>
              <a:t>and a voice on committees and working </a:t>
            </a:r>
            <a:r>
              <a:rPr lang="en-US" sz="3900" dirty="0" smtClean="0"/>
              <a:t>groups, </a:t>
            </a:r>
            <a:r>
              <a:rPr lang="en-US" sz="3900" dirty="0"/>
              <a:t>which form the core of that </a:t>
            </a:r>
            <a:r>
              <a:rPr lang="en-US" sz="3900" dirty="0" smtClean="0"/>
              <a:t>governance.</a:t>
            </a:r>
          </a:p>
          <a:p>
            <a:pPr marL="342900" indent="-342900">
              <a:spcAft>
                <a:spcPts val="2000"/>
              </a:spcAft>
              <a:buFont typeface="Arial"/>
              <a:buChar char="•"/>
            </a:pPr>
            <a:r>
              <a:rPr lang="en-US" sz="3900" dirty="0" smtClean="0"/>
              <a:t>Contributing </a:t>
            </a:r>
            <a:r>
              <a:rPr lang="en-US" sz="3900" dirty="0"/>
              <a:t>to the process which determines CIRES’ research direction and </a:t>
            </a:r>
            <a:r>
              <a:rPr lang="en-US" sz="3900" dirty="0"/>
              <a:t>s</a:t>
            </a:r>
            <a:r>
              <a:rPr lang="en-US" sz="3900" dirty="0" smtClean="0"/>
              <a:t>cientific </a:t>
            </a:r>
            <a:r>
              <a:rPr lang="en-US" sz="3900" dirty="0"/>
              <a:t>t</a:t>
            </a:r>
            <a:r>
              <a:rPr lang="en-US" sz="3900" dirty="0" smtClean="0"/>
              <a:t>hemes</a:t>
            </a:r>
            <a:r>
              <a:rPr lang="en-US" sz="3900" dirty="0" smtClean="0"/>
              <a:t>. </a:t>
            </a:r>
          </a:p>
          <a:p>
            <a:pPr marL="342900" indent="-342900">
              <a:spcAft>
                <a:spcPts val="2000"/>
              </a:spcAft>
              <a:buFont typeface="Arial"/>
              <a:buChar char="•"/>
            </a:pPr>
            <a:r>
              <a:rPr lang="en-US" sz="3900" dirty="0" smtClean="0"/>
              <a:t>Fostering </a:t>
            </a:r>
            <a:r>
              <a:rPr lang="en-US" sz="3900" dirty="0"/>
              <a:t>a positive workplace environment and Members’ </a:t>
            </a:r>
            <a:r>
              <a:rPr lang="en-US" sz="3900" dirty="0" smtClean="0"/>
              <a:t>connections </a:t>
            </a:r>
            <a:r>
              <a:rPr lang="en-US" sz="3900" dirty="0"/>
              <a:t>with CIRES by facilitating Members’ </a:t>
            </a:r>
            <a:r>
              <a:rPr lang="en-US" sz="3900" dirty="0" smtClean="0"/>
              <a:t>understanding </a:t>
            </a:r>
            <a:r>
              <a:rPr lang="en-US" sz="3900" dirty="0"/>
              <a:t>of their roles within CIRES</a:t>
            </a:r>
            <a:r>
              <a:rPr lang="en-US" sz="3900" dirty="0" smtClean="0"/>
              <a:t>.</a:t>
            </a:r>
            <a:endParaRPr lang="en-US" sz="3900" baseline="30000" dirty="0"/>
          </a:p>
          <a:p>
            <a:pPr>
              <a:spcAft>
                <a:spcPts val="2000"/>
              </a:spcAft>
            </a:pPr>
            <a:r>
              <a:rPr lang="en-US" sz="3900" dirty="0"/>
              <a:t>The CIRES Members’ Council provides the opportunity for service as well as career enhancement, benefiting representatives and constituents </a:t>
            </a:r>
            <a:r>
              <a:rPr lang="en-US" sz="3900" dirty="0" smtClean="0"/>
              <a:t>alike.</a:t>
            </a:r>
          </a:p>
          <a:p>
            <a:endParaRPr lang="en-US" sz="3900" baseline="30000" dirty="0"/>
          </a:p>
        </p:txBody>
      </p:sp>
      <p:pic>
        <p:nvPicPr>
          <p:cNvPr id="37" name="Picture 36"/>
          <p:cNvPicPr>
            <a:picLocks noChangeAspect="1"/>
          </p:cNvPicPr>
          <p:nvPr/>
        </p:nvPicPr>
        <p:blipFill>
          <a:blip r:embed="rId5"/>
          <a:stretch>
            <a:fillRect/>
          </a:stretch>
        </p:blipFill>
        <p:spPr>
          <a:xfrm>
            <a:off x="36530760" y="12798796"/>
            <a:ext cx="2286000" cy="2286000"/>
          </a:xfrm>
          <a:prstGeom prst="rect">
            <a:avLst/>
          </a:prstGeom>
        </p:spPr>
      </p:pic>
      <p:pic>
        <p:nvPicPr>
          <p:cNvPr id="42" name="Picture 41"/>
          <p:cNvPicPr>
            <a:picLocks noChangeAspect="1"/>
          </p:cNvPicPr>
          <p:nvPr/>
        </p:nvPicPr>
        <p:blipFill>
          <a:blip r:embed="rId6"/>
          <a:stretch>
            <a:fillRect/>
          </a:stretch>
        </p:blipFill>
        <p:spPr>
          <a:xfrm>
            <a:off x="28626570" y="22702219"/>
            <a:ext cx="2286000" cy="2286000"/>
          </a:xfrm>
          <a:prstGeom prst="rect">
            <a:avLst/>
          </a:prstGeom>
        </p:spPr>
      </p:pic>
      <p:pic>
        <p:nvPicPr>
          <p:cNvPr id="43" name="Picture 42"/>
          <p:cNvPicPr>
            <a:picLocks noChangeAspect="1"/>
          </p:cNvPicPr>
          <p:nvPr/>
        </p:nvPicPr>
        <p:blipFill>
          <a:blip r:embed="rId7"/>
          <a:stretch>
            <a:fillRect/>
          </a:stretch>
        </p:blipFill>
        <p:spPr>
          <a:xfrm>
            <a:off x="40466954" y="16033929"/>
            <a:ext cx="2286000" cy="2286000"/>
          </a:xfrm>
          <a:prstGeom prst="rect">
            <a:avLst/>
          </a:prstGeom>
        </p:spPr>
      </p:pic>
      <p:pic>
        <p:nvPicPr>
          <p:cNvPr id="44" name="Picture 43"/>
          <p:cNvPicPr>
            <a:picLocks noChangeAspect="1"/>
          </p:cNvPicPr>
          <p:nvPr/>
        </p:nvPicPr>
        <p:blipFill>
          <a:blip r:embed="rId8"/>
          <a:stretch>
            <a:fillRect/>
          </a:stretch>
        </p:blipFill>
        <p:spPr>
          <a:xfrm>
            <a:off x="40466954" y="19333012"/>
            <a:ext cx="2286000" cy="2286000"/>
          </a:xfrm>
          <a:prstGeom prst="rect">
            <a:avLst/>
          </a:prstGeom>
        </p:spPr>
      </p:pic>
      <p:pic>
        <p:nvPicPr>
          <p:cNvPr id="45" name="Picture 44"/>
          <p:cNvPicPr>
            <a:picLocks noChangeAspect="1"/>
          </p:cNvPicPr>
          <p:nvPr/>
        </p:nvPicPr>
        <p:blipFill>
          <a:blip r:embed="rId9"/>
          <a:stretch>
            <a:fillRect/>
          </a:stretch>
        </p:blipFill>
        <p:spPr>
          <a:xfrm>
            <a:off x="28626570" y="19333012"/>
            <a:ext cx="2286000" cy="2286000"/>
          </a:xfrm>
          <a:prstGeom prst="rect">
            <a:avLst/>
          </a:prstGeom>
          <a:ln w="76200" cmpd="sng">
            <a:noFill/>
          </a:ln>
        </p:spPr>
      </p:pic>
      <p:pic>
        <p:nvPicPr>
          <p:cNvPr id="46" name="Picture 45"/>
          <p:cNvPicPr>
            <a:picLocks noChangeAspect="1"/>
          </p:cNvPicPr>
          <p:nvPr/>
        </p:nvPicPr>
        <p:blipFill>
          <a:blip r:embed="rId10"/>
          <a:stretch>
            <a:fillRect/>
          </a:stretch>
        </p:blipFill>
        <p:spPr>
          <a:xfrm>
            <a:off x="40438976" y="22702219"/>
            <a:ext cx="2286000" cy="2286000"/>
          </a:xfrm>
          <a:prstGeom prst="rect">
            <a:avLst/>
          </a:prstGeom>
        </p:spPr>
      </p:pic>
      <p:pic>
        <p:nvPicPr>
          <p:cNvPr id="47" name="Picture 46"/>
          <p:cNvPicPr>
            <a:picLocks noChangeAspect="1"/>
          </p:cNvPicPr>
          <p:nvPr/>
        </p:nvPicPr>
        <p:blipFill>
          <a:blip r:embed="rId11"/>
          <a:stretch>
            <a:fillRect/>
          </a:stretch>
        </p:blipFill>
        <p:spPr>
          <a:xfrm>
            <a:off x="32559806" y="22702219"/>
            <a:ext cx="2286000" cy="2286000"/>
          </a:xfrm>
          <a:prstGeom prst="rect">
            <a:avLst/>
          </a:prstGeom>
        </p:spPr>
      </p:pic>
      <p:pic>
        <p:nvPicPr>
          <p:cNvPr id="50" name="Picture 49"/>
          <p:cNvPicPr>
            <a:picLocks noChangeAspect="1"/>
          </p:cNvPicPr>
          <p:nvPr/>
        </p:nvPicPr>
        <p:blipFill>
          <a:blip r:embed="rId12"/>
          <a:stretch>
            <a:fillRect/>
          </a:stretch>
        </p:blipFill>
        <p:spPr>
          <a:xfrm>
            <a:off x="36530760" y="16033929"/>
            <a:ext cx="2286000" cy="2286000"/>
          </a:xfrm>
          <a:prstGeom prst="rect">
            <a:avLst/>
          </a:prstGeom>
        </p:spPr>
      </p:pic>
      <p:pic>
        <p:nvPicPr>
          <p:cNvPr id="54" name="Picture 53"/>
          <p:cNvPicPr>
            <a:picLocks noChangeAspect="1"/>
          </p:cNvPicPr>
          <p:nvPr/>
        </p:nvPicPr>
        <p:blipFill>
          <a:blip r:embed="rId13"/>
          <a:stretch>
            <a:fillRect/>
          </a:stretch>
        </p:blipFill>
        <p:spPr>
          <a:xfrm>
            <a:off x="36530760" y="22702219"/>
            <a:ext cx="2286000" cy="2286000"/>
          </a:xfrm>
          <a:prstGeom prst="rect">
            <a:avLst/>
          </a:prstGeom>
        </p:spPr>
      </p:pic>
      <p:pic>
        <p:nvPicPr>
          <p:cNvPr id="55" name="Picture 54"/>
          <p:cNvPicPr>
            <a:picLocks noChangeAspect="1"/>
          </p:cNvPicPr>
          <p:nvPr/>
        </p:nvPicPr>
        <p:blipFill>
          <a:blip r:embed="rId14"/>
          <a:stretch>
            <a:fillRect/>
          </a:stretch>
        </p:blipFill>
        <p:spPr>
          <a:xfrm>
            <a:off x="32559806" y="26482469"/>
            <a:ext cx="2286000" cy="2286000"/>
          </a:xfrm>
          <a:prstGeom prst="rect">
            <a:avLst/>
          </a:prstGeom>
        </p:spPr>
      </p:pic>
      <p:pic>
        <p:nvPicPr>
          <p:cNvPr id="59" name="Picture 58"/>
          <p:cNvPicPr>
            <a:picLocks noChangeAspect="1"/>
          </p:cNvPicPr>
          <p:nvPr/>
        </p:nvPicPr>
        <p:blipFill>
          <a:blip r:embed="rId15"/>
          <a:stretch>
            <a:fillRect/>
          </a:stretch>
        </p:blipFill>
        <p:spPr>
          <a:xfrm>
            <a:off x="28626570" y="26482469"/>
            <a:ext cx="2286000" cy="2286000"/>
          </a:xfrm>
          <a:prstGeom prst="rect">
            <a:avLst/>
          </a:prstGeom>
        </p:spPr>
      </p:pic>
      <p:pic>
        <p:nvPicPr>
          <p:cNvPr id="65" name="Picture 64"/>
          <p:cNvPicPr>
            <a:picLocks noChangeAspect="1"/>
          </p:cNvPicPr>
          <p:nvPr/>
        </p:nvPicPr>
        <p:blipFill>
          <a:blip r:embed="rId16"/>
          <a:stretch>
            <a:fillRect/>
          </a:stretch>
        </p:blipFill>
        <p:spPr>
          <a:xfrm>
            <a:off x="36512695" y="26482469"/>
            <a:ext cx="2286000" cy="2286000"/>
          </a:xfrm>
          <a:prstGeom prst="rect">
            <a:avLst/>
          </a:prstGeom>
        </p:spPr>
      </p:pic>
      <p:pic>
        <p:nvPicPr>
          <p:cNvPr id="70" name="Picture 69"/>
          <p:cNvPicPr>
            <a:picLocks noChangeAspect="1"/>
          </p:cNvPicPr>
          <p:nvPr/>
        </p:nvPicPr>
        <p:blipFill>
          <a:blip r:embed="rId17"/>
          <a:stretch>
            <a:fillRect/>
          </a:stretch>
        </p:blipFill>
        <p:spPr>
          <a:xfrm>
            <a:off x="40395811" y="12798796"/>
            <a:ext cx="2286000" cy="2286000"/>
          </a:xfrm>
          <a:prstGeom prst="rect">
            <a:avLst/>
          </a:prstGeom>
        </p:spPr>
      </p:pic>
      <p:sp>
        <p:nvSpPr>
          <p:cNvPr id="73" name="TextBox 72"/>
          <p:cNvSpPr txBox="1"/>
          <p:nvPr/>
        </p:nvSpPr>
        <p:spPr>
          <a:xfrm>
            <a:off x="36530760" y="15007828"/>
            <a:ext cx="2286000" cy="830997"/>
          </a:xfrm>
          <a:prstGeom prst="rect">
            <a:avLst/>
          </a:prstGeom>
          <a:noFill/>
        </p:spPr>
        <p:txBody>
          <a:bodyPr wrap="square" rtlCol="0">
            <a:spAutoFit/>
          </a:bodyPr>
          <a:lstStyle/>
          <a:p>
            <a:pPr algn="ctr"/>
            <a:r>
              <a:rPr lang="en-US" sz="2400" dirty="0" smtClean="0">
                <a:solidFill>
                  <a:srgbClr val="0C8056"/>
                </a:solidFill>
              </a:rPr>
              <a:t>Nate Campbell</a:t>
            </a:r>
          </a:p>
          <a:p>
            <a:pPr algn="ctr"/>
            <a:endParaRPr lang="en-US" sz="2400" dirty="0">
              <a:solidFill>
                <a:srgbClr val="0C8056"/>
              </a:solidFill>
            </a:endParaRPr>
          </a:p>
        </p:txBody>
      </p:sp>
      <p:sp>
        <p:nvSpPr>
          <p:cNvPr id="75" name="TextBox 74"/>
          <p:cNvSpPr txBox="1"/>
          <p:nvPr/>
        </p:nvSpPr>
        <p:spPr>
          <a:xfrm>
            <a:off x="39801812" y="15050098"/>
            <a:ext cx="3410056" cy="461665"/>
          </a:xfrm>
          <a:prstGeom prst="rect">
            <a:avLst/>
          </a:prstGeom>
          <a:noFill/>
        </p:spPr>
        <p:txBody>
          <a:bodyPr wrap="square" rtlCol="0">
            <a:spAutoFit/>
          </a:bodyPr>
          <a:lstStyle/>
          <a:p>
            <a:pPr algn="ctr"/>
            <a:r>
              <a:rPr lang="en-US" sz="2400" dirty="0" smtClean="0">
                <a:solidFill>
                  <a:srgbClr val="0C8056"/>
                </a:solidFill>
              </a:rPr>
              <a:t>Robin </a:t>
            </a:r>
            <a:r>
              <a:rPr lang="en-US" sz="2400" dirty="0" err="1" smtClean="0">
                <a:solidFill>
                  <a:srgbClr val="0C8056"/>
                </a:solidFill>
              </a:rPr>
              <a:t>Strelow</a:t>
            </a:r>
            <a:endParaRPr lang="en-US" sz="2400" dirty="0" smtClean="0">
              <a:solidFill>
                <a:srgbClr val="0C8056"/>
              </a:solidFill>
            </a:endParaRPr>
          </a:p>
        </p:txBody>
      </p:sp>
      <p:sp>
        <p:nvSpPr>
          <p:cNvPr id="77" name="TextBox 76"/>
          <p:cNvSpPr txBox="1"/>
          <p:nvPr/>
        </p:nvSpPr>
        <p:spPr>
          <a:xfrm>
            <a:off x="28626570" y="24988219"/>
            <a:ext cx="2286000" cy="461665"/>
          </a:xfrm>
          <a:prstGeom prst="rect">
            <a:avLst/>
          </a:prstGeom>
          <a:noFill/>
        </p:spPr>
        <p:txBody>
          <a:bodyPr wrap="square" rtlCol="0">
            <a:spAutoFit/>
          </a:bodyPr>
          <a:lstStyle/>
          <a:p>
            <a:pPr algn="ctr"/>
            <a:r>
              <a:rPr lang="en-US" sz="2400" dirty="0" smtClean="0">
                <a:solidFill>
                  <a:srgbClr val="28286F"/>
                </a:solidFill>
              </a:rPr>
              <a:t>Michele Cash</a:t>
            </a:r>
          </a:p>
        </p:txBody>
      </p:sp>
      <p:sp>
        <p:nvSpPr>
          <p:cNvPr id="78" name="TextBox 77"/>
          <p:cNvSpPr txBox="1"/>
          <p:nvPr/>
        </p:nvSpPr>
        <p:spPr>
          <a:xfrm>
            <a:off x="28035721" y="18319929"/>
            <a:ext cx="3534344" cy="461665"/>
          </a:xfrm>
          <a:prstGeom prst="rect">
            <a:avLst/>
          </a:prstGeom>
          <a:noFill/>
        </p:spPr>
        <p:txBody>
          <a:bodyPr wrap="square" rtlCol="0">
            <a:spAutoFit/>
          </a:bodyPr>
          <a:lstStyle/>
          <a:p>
            <a:pPr algn="ctr"/>
            <a:r>
              <a:rPr lang="en-US" sz="2400" dirty="0" err="1" smtClean="0">
                <a:solidFill>
                  <a:srgbClr val="25ABCE"/>
                </a:solidFill>
              </a:rPr>
              <a:t>Antonietta</a:t>
            </a:r>
            <a:r>
              <a:rPr lang="en-US" sz="2400" dirty="0" smtClean="0">
                <a:solidFill>
                  <a:srgbClr val="25ABCE"/>
                </a:solidFill>
              </a:rPr>
              <a:t> </a:t>
            </a:r>
            <a:r>
              <a:rPr lang="en-US" sz="2400" dirty="0" err="1" smtClean="0">
                <a:solidFill>
                  <a:srgbClr val="25ABCE"/>
                </a:solidFill>
              </a:rPr>
              <a:t>Capotondi</a:t>
            </a:r>
            <a:endParaRPr lang="en-US" sz="2400" dirty="0">
              <a:solidFill>
                <a:srgbClr val="25ABCE"/>
              </a:solidFill>
            </a:endParaRPr>
          </a:p>
        </p:txBody>
      </p:sp>
      <p:sp>
        <p:nvSpPr>
          <p:cNvPr id="82" name="TextBox 81"/>
          <p:cNvSpPr txBox="1"/>
          <p:nvPr/>
        </p:nvSpPr>
        <p:spPr>
          <a:xfrm>
            <a:off x="28059272" y="21614849"/>
            <a:ext cx="3534344" cy="461665"/>
          </a:xfrm>
          <a:prstGeom prst="rect">
            <a:avLst/>
          </a:prstGeom>
          <a:noFill/>
        </p:spPr>
        <p:txBody>
          <a:bodyPr wrap="square" rtlCol="0">
            <a:spAutoFit/>
          </a:bodyPr>
          <a:lstStyle/>
          <a:p>
            <a:pPr algn="ctr"/>
            <a:r>
              <a:rPr lang="en-US" sz="2400" dirty="0" smtClean="0">
                <a:solidFill>
                  <a:srgbClr val="25ABCE"/>
                </a:solidFill>
              </a:rPr>
              <a:t>Mimi Hughes</a:t>
            </a:r>
            <a:endParaRPr lang="en-US" sz="2400" dirty="0">
              <a:solidFill>
                <a:srgbClr val="25ABCE"/>
              </a:solidFill>
            </a:endParaRPr>
          </a:p>
        </p:txBody>
      </p:sp>
      <p:sp>
        <p:nvSpPr>
          <p:cNvPr id="86" name="TextBox 85"/>
          <p:cNvSpPr txBox="1"/>
          <p:nvPr/>
        </p:nvSpPr>
        <p:spPr>
          <a:xfrm>
            <a:off x="32559806" y="24955854"/>
            <a:ext cx="2286000" cy="461665"/>
          </a:xfrm>
          <a:prstGeom prst="rect">
            <a:avLst/>
          </a:prstGeom>
          <a:noFill/>
        </p:spPr>
        <p:txBody>
          <a:bodyPr wrap="square" rtlCol="0">
            <a:spAutoFit/>
          </a:bodyPr>
          <a:lstStyle/>
          <a:p>
            <a:pPr algn="ctr"/>
            <a:r>
              <a:rPr lang="en-US" sz="2400" dirty="0" smtClean="0">
                <a:solidFill>
                  <a:srgbClr val="0C8056"/>
                </a:solidFill>
              </a:rPr>
              <a:t>Kathy Lantz</a:t>
            </a:r>
          </a:p>
        </p:txBody>
      </p:sp>
      <p:sp>
        <p:nvSpPr>
          <p:cNvPr id="87" name="TextBox 86"/>
          <p:cNvSpPr txBox="1"/>
          <p:nvPr/>
        </p:nvSpPr>
        <p:spPr>
          <a:xfrm>
            <a:off x="35977446" y="24988219"/>
            <a:ext cx="3429000" cy="830997"/>
          </a:xfrm>
          <a:prstGeom prst="rect">
            <a:avLst/>
          </a:prstGeom>
          <a:noFill/>
        </p:spPr>
        <p:txBody>
          <a:bodyPr wrap="square" rtlCol="0">
            <a:spAutoFit/>
          </a:bodyPr>
          <a:lstStyle/>
          <a:p>
            <a:pPr algn="ctr"/>
            <a:r>
              <a:rPr lang="en-US" sz="2400" dirty="0" smtClean="0">
                <a:solidFill>
                  <a:srgbClr val="0C8056"/>
                </a:solidFill>
              </a:rPr>
              <a:t>Chance Sterling</a:t>
            </a:r>
          </a:p>
          <a:p>
            <a:pPr algn="ctr"/>
            <a:r>
              <a:rPr lang="en-US" sz="2400" dirty="0" smtClean="0">
                <a:solidFill>
                  <a:srgbClr val="0C8056"/>
                </a:solidFill>
              </a:rPr>
              <a:t>Membership Chair</a:t>
            </a:r>
          </a:p>
        </p:txBody>
      </p:sp>
      <p:sp>
        <p:nvSpPr>
          <p:cNvPr id="88" name="TextBox 87"/>
          <p:cNvSpPr txBox="1"/>
          <p:nvPr/>
        </p:nvSpPr>
        <p:spPr>
          <a:xfrm>
            <a:off x="39903727" y="24977491"/>
            <a:ext cx="3429000" cy="830997"/>
          </a:xfrm>
          <a:prstGeom prst="rect">
            <a:avLst/>
          </a:prstGeom>
          <a:noFill/>
        </p:spPr>
        <p:txBody>
          <a:bodyPr wrap="square" rtlCol="0">
            <a:spAutoFit/>
          </a:bodyPr>
          <a:lstStyle/>
          <a:p>
            <a:pPr algn="ctr"/>
            <a:r>
              <a:rPr lang="en-US" sz="2400" dirty="0" smtClean="0">
                <a:solidFill>
                  <a:srgbClr val="28286F"/>
                </a:solidFill>
              </a:rPr>
              <a:t>Christina Holt</a:t>
            </a:r>
          </a:p>
          <a:p>
            <a:pPr algn="ctr"/>
            <a:r>
              <a:rPr lang="en-US" sz="2400" dirty="0" smtClean="0">
                <a:solidFill>
                  <a:srgbClr val="28286F"/>
                </a:solidFill>
              </a:rPr>
              <a:t>Chair</a:t>
            </a:r>
          </a:p>
        </p:txBody>
      </p:sp>
      <p:sp>
        <p:nvSpPr>
          <p:cNvPr id="89" name="TextBox 88"/>
          <p:cNvSpPr txBox="1"/>
          <p:nvPr/>
        </p:nvSpPr>
        <p:spPr>
          <a:xfrm>
            <a:off x="35977446" y="18313401"/>
            <a:ext cx="3429000" cy="830997"/>
          </a:xfrm>
          <a:prstGeom prst="rect">
            <a:avLst/>
          </a:prstGeom>
          <a:noFill/>
        </p:spPr>
        <p:txBody>
          <a:bodyPr wrap="square" rtlCol="0">
            <a:spAutoFit/>
          </a:bodyPr>
          <a:lstStyle/>
          <a:p>
            <a:pPr algn="ctr"/>
            <a:r>
              <a:rPr lang="en-US" sz="2400" dirty="0" smtClean="0">
                <a:solidFill>
                  <a:srgbClr val="25ABCE"/>
                </a:solidFill>
              </a:rPr>
              <a:t>Anne </a:t>
            </a:r>
            <a:r>
              <a:rPr lang="en-US" sz="2400" dirty="0" err="1" smtClean="0">
                <a:solidFill>
                  <a:srgbClr val="25ABCE"/>
                </a:solidFill>
              </a:rPr>
              <a:t>Perring</a:t>
            </a:r>
            <a:endParaRPr lang="en-US" sz="2400" dirty="0" smtClean="0">
              <a:solidFill>
                <a:srgbClr val="25ABCE"/>
              </a:solidFill>
            </a:endParaRPr>
          </a:p>
          <a:p>
            <a:pPr algn="ctr"/>
            <a:r>
              <a:rPr lang="en-US" sz="2400" dirty="0" smtClean="0">
                <a:solidFill>
                  <a:srgbClr val="25ABCE"/>
                </a:solidFill>
              </a:rPr>
              <a:t>Vice Chair</a:t>
            </a:r>
          </a:p>
        </p:txBody>
      </p:sp>
      <p:sp>
        <p:nvSpPr>
          <p:cNvPr id="90" name="TextBox 89"/>
          <p:cNvSpPr txBox="1"/>
          <p:nvPr/>
        </p:nvSpPr>
        <p:spPr>
          <a:xfrm>
            <a:off x="39903727" y="21619012"/>
            <a:ext cx="3429000" cy="461665"/>
          </a:xfrm>
          <a:prstGeom prst="rect">
            <a:avLst/>
          </a:prstGeom>
          <a:noFill/>
        </p:spPr>
        <p:txBody>
          <a:bodyPr wrap="square" rtlCol="0">
            <a:spAutoFit/>
          </a:bodyPr>
          <a:lstStyle/>
          <a:p>
            <a:pPr algn="ctr"/>
            <a:r>
              <a:rPr lang="en-US" sz="2400" dirty="0" smtClean="0">
                <a:solidFill>
                  <a:srgbClr val="28286F"/>
                </a:solidFill>
              </a:rPr>
              <a:t>Chris Clack</a:t>
            </a:r>
          </a:p>
        </p:txBody>
      </p:sp>
      <p:sp>
        <p:nvSpPr>
          <p:cNvPr id="91" name="TextBox 90"/>
          <p:cNvSpPr txBox="1"/>
          <p:nvPr/>
        </p:nvSpPr>
        <p:spPr>
          <a:xfrm>
            <a:off x="39903727" y="18313401"/>
            <a:ext cx="3429000" cy="461665"/>
          </a:xfrm>
          <a:prstGeom prst="rect">
            <a:avLst/>
          </a:prstGeom>
          <a:noFill/>
        </p:spPr>
        <p:txBody>
          <a:bodyPr wrap="square" rtlCol="0">
            <a:spAutoFit/>
          </a:bodyPr>
          <a:lstStyle/>
          <a:p>
            <a:pPr algn="ctr"/>
            <a:r>
              <a:rPr lang="en-US" sz="2400" dirty="0" smtClean="0">
                <a:solidFill>
                  <a:srgbClr val="28286F"/>
                </a:solidFill>
              </a:rPr>
              <a:t>Craig </a:t>
            </a:r>
            <a:r>
              <a:rPr lang="en-US" sz="2400" dirty="0" err="1" smtClean="0">
                <a:solidFill>
                  <a:srgbClr val="28286F"/>
                </a:solidFill>
              </a:rPr>
              <a:t>Hartsough</a:t>
            </a:r>
            <a:endParaRPr lang="en-US" sz="2400" dirty="0" smtClean="0">
              <a:solidFill>
                <a:srgbClr val="28286F"/>
              </a:solidFill>
            </a:endParaRPr>
          </a:p>
        </p:txBody>
      </p:sp>
      <p:sp>
        <p:nvSpPr>
          <p:cNvPr id="92" name="TextBox 91"/>
          <p:cNvSpPr txBox="1"/>
          <p:nvPr/>
        </p:nvSpPr>
        <p:spPr>
          <a:xfrm>
            <a:off x="35977446" y="28691501"/>
            <a:ext cx="3429000" cy="830997"/>
          </a:xfrm>
          <a:prstGeom prst="rect">
            <a:avLst/>
          </a:prstGeom>
          <a:noFill/>
        </p:spPr>
        <p:txBody>
          <a:bodyPr wrap="square" rtlCol="0">
            <a:spAutoFit/>
          </a:bodyPr>
          <a:lstStyle/>
          <a:p>
            <a:pPr algn="ctr"/>
            <a:r>
              <a:rPr lang="en-US" sz="2400" dirty="0" smtClean="0">
                <a:solidFill>
                  <a:srgbClr val="25ABCE"/>
                </a:solidFill>
              </a:rPr>
              <a:t>Amanda Morton</a:t>
            </a:r>
          </a:p>
          <a:p>
            <a:pPr algn="ctr"/>
            <a:r>
              <a:rPr lang="en-US" sz="2400" dirty="0" smtClean="0">
                <a:solidFill>
                  <a:srgbClr val="25ABCE"/>
                </a:solidFill>
              </a:rPr>
              <a:t>Rendezvous Chair</a:t>
            </a:r>
          </a:p>
        </p:txBody>
      </p:sp>
      <p:sp>
        <p:nvSpPr>
          <p:cNvPr id="93" name="TextBox 92"/>
          <p:cNvSpPr txBox="1"/>
          <p:nvPr/>
        </p:nvSpPr>
        <p:spPr>
          <a:xfrm>
            <a:off x="28059272" y="28768469"/>
            <a:ext cx="3429000" cy="461665"/>
          </a:xfrm>
          <a:prstGeom prst="rect">
            <a:avLst/>
          </a:prstGeom>
          <a:noFill/>
        </p:spPr>
        <p:txBody>
          <a:bodyPr wrap="square" rtlCol="0">
            <a:spAutoFit/>
          </a:bodyPr>
          <a:lstStyle/>
          <a:p>
            <a:pPr algn="ctr"/>
            <a:r>
              <a:rPr lang="en-US" sz="2400" dirty="0" smtClean="0">
                <a:solidFill>
                  <a:srgbClr val="25ABCE"/>
                </a:solidFill>
              </a:rPr>
              <a:t>Amy </a:t>
            </a:r>
            <a:r>
              <a:rPr lang="en-US" sz="2400" dirty="0" err="1" smtClean="0">
                <a:solidFill>
                  <a:srgbClr val="25ABCE"/>
                </a:solidFill>
              </a:rPr>
              <a:t>Steiker</a:t>
            </a:r>
            <a:endParaRPr lang="en-US" sz="2400" dirty="0" smtClean="0">
              <a:solidFill>
                <a:srgbClr val="25ABCE"/>
              </a:solidFill>
            </a:endParaRPr>
          </a:p>
        </p:txBody>
      </p:sp>
      <p:sp>
        <p:nvSpPr>
          <p:cNvPr id="94" name="TextBox 93"/>
          <p:cNvSpPr txBox="1"/>
          <p:nvPr/>
        </p:nvSpPr>
        <p:spPr>
          <a:xfrm>
            <a:off x="32016500" y="28768469"/>
            <a:ext cx="3429000" cy="461665"/>
          </a:xfrm>
          <a:prstGeom prst="rect">
            <a:avLst/>
          </a:prstGeom>
          <a:noFill/>
        </p:spPr>
        <p:txBody>
          <a:bodyPr wrap="square" rtlCol="0">
            <a:spAutoFit/>
          </a:bodyPr>
          <a:lstStyle/>
          <a:p>
            <a:pPr algn="ctr"/>
            <a:r>
              <a:rPr lang="en-US" sz="2400" dirty="0" smtClean="0">
                <a:solidFill>
                  <a:srgbClr val="25ABCE"/>
                </a:solidFill>
              </a:rPr>
              <a:t>Allen Pope</a:t>
            </a:r>
          </a:p>
        </p:txBody>
      </p:sp>
      <p:sp>
        <p:nvSpPr>
          <p:cNvPr id="95" name="TextBox 94"/>
          <p:cNvSpPr txBox="1"/>
          <p:nvPr/>
        </p:nvSpPr>
        <p:spPr>
          <a:xfrm>
            <a:off x="36038676" y="21564049"/>
            <a:ext cx="3429000" cy="830997"/>
          </a:xfrm>
          <a:prstGeom prst="rect">
            <a:avLst/>
          </a:prstGeom>
          <a:noFill/>
        </p:spPr>
        <p:txBody>
          <a:bodyPr wrap="square" rtlCol="0">
            <a:spAutoFit/>
          </a:bodyPr>
          <a:lstStyle/>
          <a:p>
            <a:pPr algn="ctr"/>
            <a:r>
              <a:rPr lang="en-US" sz="2400" dirty="0" smtClean="0">
                <a:solidFill>
                  <a:srgbClr val="25ABCE"/>
                </a:solidFill>
              </a:rPr>
              <a:t>Rick </a:t>
            </a:r>
            <a:r>
              <a:rPr lang="en-US" sz="2400" dirty="0" err="1" smtClean="0">
                <a:solidFill>
                  <a:srgbClr val="25ABCE"/>
                </a:solidFill>
              </a:rPr>
              <a:t>Tisinai</a:t>
            </a:r>
            <a:endParaRPr lang="en-US" sz="2400" dirty="0" smtClean="0">
              <a:solidFill>
                <a:srgbClr val="25ABCE"/>
              </a:solidFill>
            </a:endParaRPr>
          </a:p>
          <a:p>
            <a:pPr algn="ctr"/>
            <a:r>
              <a:rPr lang="en-US" sz="2400" dirty="0" smtClean="0">
                <a:solidFill>
                  <a:srgbClr val="25ABCE"/>
                </a:solidFill>
              </a:rPr>
              <a:t>Secretary</a:t>
            </a:r>
          </a:p>
        </p:txBody>
      </p:sp>
      <p:sp>
        <p:nvSpPr>
          <p:cNvPr id="96" name="TextBox 95"/>
          <p:cNvSpPr txBox="1"/>
          <p:nvPr/>
        </p:nvSpPr>
        <p:spPr>
          <a:xfrm>
            <a:off x="32016500" y="18313401"/>
            <a:ext cx="3429000" cy="461665"/>
          </a:xfrm>
          <a:prstGeom prst="rect">
            <a:avLst/>
          </a:prstGeom>
          <a:noFill/>
        </p:spPr>
        <p:txBody>
          <a:bodyPr wrap="square" rtlCol="0">
            <a:spAutoFit/>
          </a:bodyPr>
          <a:lstStyle/>
          <a:p>
            <a:pPr algn="ctr"/>
            <a:r>
              <a:rPr lang="en-US" sz="2400" dirty="0" smtClean="0">
                <a:solidFill>
                  <a:srgbClr val="28286F"/>
                </a:solidFill>
              </a:rPr>
              <a:t>Carrie Morrill</a:t>
            </a:r>
          </a:p>
        </p:txBody>
      </p:sp>
      <p:sp>
        <p:nvSpPr>
          <p:cNvPr id="97" name="TextBox 96"/>
          <p:cNvSpPr txBox="1"/>
          <p:nvPr/>
        </p:nvSpPr>
        <p:spPr>
          <a:xfrm>
            <a:off x="32016500" y="21619012"/>
            <a:ext cx="3429000" cy="461665"/>
          </a:xfrm>
          <a:prstGeom prst="rect">
            <a:avLst/>
          </a:prstGeom>
          <a:noFill/>
        </p:spPr>
        <p:txBody>
          <a:bodyPr wrap="square" rtlCol="0">
            <a:spAutoFit/>
          </a:bodyPr>
          <a:lstStyle/>
          <a:p>
            <a:pPr algn="ctr"/>
            <a:r>
              <a:rPr lang="en-US" sz="2400" dirty="0" smtClean="0">
                <a:solidFill>
                  <a:srgbClr val="28286F"/>
                </a:solidFill>
              </a:rPr>
              <a:t>Carrie Bell</a:t>
            </a:r>
          </a:p>
        </p:txBody>
      </p:sp>
      <p:sp>
        <p:nvSpPr>
          <p:cNvPr id="99" name="Rectangle 98"/>
          <p:cNvSpPr/>
          <p:nvPr/>
        </p:nvSpPr>
        <p:spPr>
          <a:xfrm>
            <a:off x="36140180" y="12643661"/>
            <a:ext cx="6922637" cy="3040640"/>
          </a:xfrm>
          <a:prstGeom prst="rect">
            <a:avLst/>
          </a:prstGeom>
          <a:noFill/>
          <a:ln w="38100" cmpd="sng">
            <a:solidFill>
              <a:srgbClr val="0C80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99"/>
          <p:cNvSpPr txBox="1"/>
          <p:nvPr/>
        </p:nvSpPr>
        <p:spPr>
          <a:xfrm rot="16200000">
            <a:off x="34046357" y="14023238"/>
            <a:ext cx="3467041" cy="707886"/>
          </a:xfrm>
          <a:prstGeom prst="rect">
            <a:avLst/>
          </a:prstGeom>
          <a:noFill/>
        </p:spPr>
        <p:txBody>
          <a:bodyPr wrap="square" rtlCol="0">
            <a:spAutoFit/>
          </a:bodyPr>
          <a:lstStyle/>
          <a:p>
            <a:pPr algn="r"/>
            <a:r>
              <a:rPr lang="en-US" sz="4000" dirty="0" smtClean="0">
                <a:solidFill>
                  <a:srgbClr val="0C8056"/>
                </a:solidFill>
              </a:rPr>
              <a:t>Main Campus</a:t>
            </a:r>
            <a:endParaRPr lang="en-US" sz="4000" dirty="0">
              <a:solidFill>
                <a:srgbClr val="0C8056"/>
              </a:solidFill>
            </a:endParaRPr>
          </a:p>
        </p:txBody>
      </p:sp>
      <p:sp>
        <p:nvSpPr>
          <p:cNvPr id="101" name="Rectangle 100"/>
          <p:cNvSpPr/>
          <p:nvPr/>
        </p:nvSpPr>
        <p:spPr>
          <a:xfrm>
            <a:off x="28276427" y="15855442"/>
            <a:ext cx="3035691" cy="6498932"/>
          </a:xfrm>
          <a:prstGeom prst="rect">
            <a:avLst/>
          </a:prstGeom>
          <a:noFill/>
          <a:ln w="38100" cmpd="sng">
            <a:solidFill>
              <a:srgbClr val="25AB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5ABCE"/>
              </a:solidFill>
            </a:endParaRPr>
          </a:p>
        </p:txBody>
      </p:sp>
      <p:sp>
        <p:nvSpPr>
          <p:cNvPr id="102" name="TextBox 101"/>
          <p:cNvSpPr txBox="1"/>
          <p:nvPr/>
        </p:nvSpPr>
        <p:spPr>
          <a:xfrm rot="16200000">
            <a:off x="26188964" y="17235019"/>
            <a:ext cx="3467041" cy="707886"/>
          </a:xfrm>
          <a:prstGeom prst="rect">
            <a:avLst/>
          </a:prstGeom>
          <a:noFill/>
        </p:spPr>
        <p:txBody>
          <a:bodyPr wrap="square" rtlCol="0">
            <a:spAutoFit/>
          </a:bodyPr>
          <a:lstStyle/>
          <a:p>
            <a:pPr algn="r"/>
            <a:r>
              <a:rPr lang="en-US" sz="4000" dirty="0" smtClean="0">
                <a:solidFill>
                  <a:srgbClr val="25ABCE"/>
                </a:solidFill>
              </a:rPr>
              <a:t>PSD</a:t>
            </a:r>
            <a:endParaRPr lang="en-US" sz="4000" dirty="0">
              <a:solidFill>
                <a:srgbClr val="25ABCE"/>
              </a:solidFill>
            </a:endParaRPr>
          </a:p>
        </p:txBody>
      </p:sp>
      <p:sp>
        <p:nvSpPr>
          <p:cNvPr id="104" name="TextBox 103"/>
          <p:cNvSpPr txBox="1"/>
          <p:nvPr/>
        </p:nvSpPr>
        <p:spPr>
          <a:xfrm rot="16200000">
            <a:off x="30161911" y="17218403"/>
            <a:ext cx="3467041" cy="707886"/>
          </a:xfrm>
          <a:prstGeom prst="rect">
            <a:avLst/>
          </a:prstGeom>
          <a:noFill/>
        </p:spPr>
        <p:txBody>
          <a:bodyPr wrap="square" rtlCol="0">
            <a:spAutoFit/>
          </a:bodyPr>
          <a:lstStyle/>
          <a:p>
            <a:pPr algn="r"/>
            <a:r>
              <a:rPr lang="en-US" sz="4000" dirty="0" smtClean="0">
                <a:solidFill>
                  <a:srgbClr val="28286F"/>
                </a:solidFill>
              </a:rPr>
              <a:t>NCEI</a:t>
            </a:r>
            <a:endParaRPr lang="en-US" sz="4000" dirty="0">
              <a:solidFill>
                <a:srgbClr val="28286F"/>
              </a:solidFill>
            </a:endParaRPr>
          </a:p>
        </p:txBody>
      </p:sp>
      <p:sp>
        <p:nvSpPr>
          <p:cNvPr id="106" name="TextBox 105"/>
          <p:cNvSpPr txBox="1"/>
          <p:nvPr/>
        </p:nvSpPr>
        <p:spPr>
          <a:xfrm rot="16200000">
            <a:off x="34052717" y="17245548"/>
            <a:ext cx="3467041" cy="707886"/>
          </a:xfrm>
          <a:prstGeom prst="rect">
            <a:avLst/>
          </a:prstGeom>
          <a:noFill/>
        </p:spPr>
        <p:txBody>
          <a:bodyPr wrap="square" rtlCol="0">
            <a:spAutoFit/>
          </a:bodyPr>
          <a:lstStyle/>
          <a:p>
            <a:pPr algn="r"/>
            <a:r>
              <a:rPr lang="en-US" sz="4000" dirty="0" smtClean="0">
                <a:solidFill>
                  <a:srgbClr val="25ABCE"/>
                </a:solidFill>
              </a:rPr>
              <a:t>CSD</a:t>
            </a:r>
            <a:endParaRPr lang="en-US" sz="4000" dirty="0">
              <a:solidFill>
                <a:srgbClr val="25ABCE"/>
              </a:solidFill>
            </a:endParaRPr>
          </a:p>
        </p:txBody>
      </p:sp>
      <p:sp>
        <p:nvSpPr>
          <p:cNvPr id="107" name="Rectangle 106"/>
          <p:cNvSpPr/>
          <p:nvPr/>
        </p:nvSpPr>
        <p:spPr>
          <a:xfrm>
            <a:off x="36133820" y="15865969"/>
            <a:ext cx="3035691" cy="6498932"/>
          </a:xfrm>
          <a:prstGeom prst="rect">
            <a:avLst/>
          </a:prstGeom>
          <a:noFill/>
          <a:ln w="38100" cmpd="sng">
            <a:solidFill>
              <a:srgbClr val="25AB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5ABCE"/>
              </a:solidFill>
            </a:endParaRPr>
          </a:p>
        </p:txBody>
      </p:sp>
      <p:sp>
        <p:nvSpPr>
          <p:cNvPr id="108" name="Rectangle 107"/>
          <p:cNvSpPr/>
          <p:nvPr/>
        </p:nvSpPr>
        <p:spPr>
          <a:xfrm>
            <a:off x="32198574" y="15855441"/>
            <a:ext cx="3035691" cy="6498932"/>
          </a:xfrm>
          <a:prstGeom prst="rect">
            <a:avLst/>
          </a:prstGeom>
          <a:noFill/>
          <a:ln w="38100" cmpd="sng">
            <a:solidFill>
              <a:srgbClr val="28286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5ABCE"/>
              </a:solidFill>
            </a:endParaRPr>
          </a:p>
        </p:txBody>
      </p:sp>
      <p:sp>
        <p:nvSpPr>
          <p:cNvPr id="109" name="TextBox 108"/>
          <p:cNvSpPr txBox="1"/>
          <p:nvPr/>
        </p:nvSpPr>
        <p:spPr>
          <a:xfrm rot="16200000">
            <a:off x="39024335" y="16184532"/>
            <a:ext cx="1399300" cy="707886"/>
          </a:xfrm>
          <a:prstGeom prst="rect">
            <a:avLst/>
          </a:prstGeom>
          <a:noFill/>
        </p:spPr>
        <p:txBody>
          <a:bodyPr wrap="square" rtlCol="0">
            <a:spAutoFit/>
          </a:bodyPr>
          <a:lstStyle/>
          <a:p>
            <a:pPr algn="r"/>
            <a:r>
              <a:rPr lang="en-US" sz="4000" dirty="0" smtClean="0">
                <a:solidFill>
                  <a:srgbClr val="28286F"/>
                </a:solidFill>
              </a:rPr>
              <a:t>GSD</a:t>
            </a:r>
            <a:endParaRPr lang="en-US" sz="4000" dirty="0">
              <a:solidFill>
                <a:srgbClr val="28286F"/>
              </a:solidFill>
            </a:endParaRPr>
          </a:p>
        </p:txBody>
      </p:sp>
      <p:sp>
        <p:nvSpPr>
          <p:cNvPr id="110" name="Rectangle 109"/>
          <p:cNvSpPr/>
          <p:nvPr/>
        </p:nvSpPr>
        <p:spPr>
          <a:xfrm>
            <a:off x="40027127" y="15855441"/>
            <a:ext cx="3035691" cy="10220628"/>
          </a:xfrm>
          <a:prstGeom prst="rect">
            <a:avLst/>
          </a:prstGeom>
          <a:noFill/>
          <a:ln w="38100" cmpd="sng">
            <a:solidFill>
              <a:srgbClr val="28286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5ABCE"/>
              </a:solidFill>
            </a:endParaRPr>
          </a:p>
        </p:txBody>
      </p:sp>
      <p:sp>
        <p:nvSpPr>
          <p:cNvPr id="111" name="Rectangle 110"/>
          <p:cNvSpPr/>
          <p:nvPr/>
        </p:nvSpPr>
        <p:spPr>
          <a:xfrm>
            <a:off x="32198573" y="22550406"/>
            <a:ext cx="6970937" cy="3519667"/>
          </a:xfrm>
          <a:prstGeom prst="rect">
            <a:avLst/>
          </a:prstGeom>
          <a:noFill/>
          <a:ln w="38100" cmpd="sng">
            <a:solidFill>
              <a:srgbClr val="0C805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TextBox 111"/>
          <p:cNvSpPr txBox="1"/>
          <p:nvPr/>
        </p:nvSpPr>
        <p:spPr>
          <a:xfrm rot="16200000">
            <a:off x="30838815" y="23199864"/>
            <a:ext cx="2006802" cy="707886"/>
          </a:xfrm>
          <a:prstGeom prst="rect">
            <a:avLst/>
          </a:prstGeom>
          <a:noFill/>
        </p:spPr>
        <p:txBody>
          <a:bodyPr wrap="square" rtlCol="0">
            <a:spAutoFit/>
          </a:bodyPr>
          <a:lstStyle/>
          <a:p>
            <a:pPr algn="r"/>
            <a:r>
              <a:rPr lang="en-US" sz="4000" dirty="0" smtClean="0">
                <a:solidFill>
                  <a:srgbClr val="0C8056"/>
                </a:solidFill>
              </a:rPr>
              <a:t>GMD</a:t>
            </a:r>
            <a:endParaRPr lang="en-US" sz="4000" dirty="0">
              <a:solidFill>
                <a:srgbClr val="0C8056"/>
              </a:solidFill>
            </a:endParaRPr>
          </a:p>
        </p:txBody>
      </p:sp>
      <p:sp>
        <p:nvSpPr>
          <p:cNvPr id="113" name="Rectangle 112"/>
          <p:cNvSpPr/>
          <p:nvPr/>
        </p:nvSpPr>
        <p:spPr>
          <a:xfrm>
            <a:off x="28276428" y="26306977"/>
            <a:ext cx="10893082" cy="3192430"/>
          </a:xfrm>
          <a:prstGeom prst="rect">
            <a:avLst/>
          </a:prstGeom>
          <a:noFill/>
          <a:ln w="38100" cmpd="sng">
            <a:solidFill>
              <a:srgbClr val="25AB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5ABCE"/>
              </a:solidFill>
            </a:endParaRPr>
          </a:p>
        </p:txBody>
      </p:sp>
      <p:sp>
        <p:nvSpPr>
          <p:cNvPr id="114" name="TextBox 113"/>
          <p:cNvSpPr txBox="1"/>
          <p:nvPr/>
        </p:nvSpPr>
        <p:spPr>
          <a:xfrm rot="16200000">
            <a:off x="26404895" y="27502943"/>
            <a:ext cx="3053636" cy="707886"/>
          </a:xfrm>
          <a:prstGeom prst="rect">
            <a:avLst/>
          </a:prstGeom>
          <a:noFill/>
        </p:spPr>
        <p:txBody>
          <a:bodyPr wrap="square" rtlCol="0">
            <a:spAutoFit/>
          </a:bodyPr>
          <a:lstStyle/>
          <a:p>
            <a:pPr algn="r"/>
            <a:r>
              <a:rPr lang="en-US" sz="4000" dirty="0" smtClean="0">
                <a:solidFill>
                  <a:srgbClr val="25ABCE"/>
                </a:solidFill>
              </a:rPr>
              <a:t>East Campus</a:t>
            </a:r>
            <a:endParaRPr lang="en-US" sz="4000" dirty="0">
              <a:solidFill>
                <a:srgbClr val="25ABCE"/>
              </a:solidFill>
            </a:endParaRPr>
          </a:p>
        </p:txBody>
      </p:sp>
      <p:sp>
        <p:nvSpPr>
          <p:cNvPr id="115" name="Rectangle 114"/>
          <p:cNvSpPr/>
          <p:nvPr/>
        </p:nvSpPr>
        <p:spPr>
          <a:xfrm>
            <a:off x="28267199" y="22550406"/>
            <a:ext cx="3044919" cy="3519667"/>
          </a:xfrm>
          <a:prstGeom prst="rect">
            <a:avLst/>
          </a:prstGeom>
          <a:noFill/>
          <a:ln w="38100" cmpd="sng">
            <a:solidFill>
              <a:srgbClr val="28286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5ABCE"/>
              </a:solidFill>
            </a:endParaRPr>
          </a:p>
        </p:txBody>
      </p:sp>
      <p:sp>
        <p:nvSpPr>
          <p:cNvPr id="116" name="TextBox 115"/>
          <p:cNvSpPr txBox="1"/>
          <p:nvPr/>
        </p:nvSpPr>
        <p:spPr>
          <a:xfrm rot="16200000">
            <a:off x="26879445" y="23230274"/>
            <a:ext cx="2067623" cy="707886"/>
          </a:xfrm>
          <a:prstGeom prst="rect">
            <a:avLst/>
          </a:prstGeom>
          <a:noFill/>
        </p:spPr>
        <p:txBody>
          <a:bodyPr wrap="square" rtlCol="0">
            <a:spAutoFit/>
          </a:bodyPr>
          <a:lstStyle/>
          <a:p>
            <a:pPr algn="r"/>
            <a:r>
              <a:rPr lang="en-US" sz="4000" dirty="0" smtClean="0">
                <a:solidFill>
                  <a:srgbClr val="28286F"/>
                </a:solidFill>
              </a:rPr>
              <a:t>SWPC</a:t>
            </a:r>
            <a:endParaRPr lang="en-US" sz="4000" dirty="0">
              <a:solidFill>
                <a:srgbClr val="28286F"/>
              </a:solidFill>
            </a:endParaRPr>
          </a:p>
        </p:txBody>
      </p:sp>
      <p:pic>
        <p:nvPicPr>
          <p:cNvPr id="119" name="Picture 118" descr="2016 CMC.jpg"/>
          <p:cNvPicPr>
            <a:picLocks noChangeAspect="1"/>
          </p:cNvPicPr>
          <p:nvPr/>
        </p:nvPicPr>
        <p:blipFill rotWithShape="1">
          <a:blip r:embed="rId18">
            <a:extLst>
              <a:ext uri="{28A0092B-C50C-407E-A947-70E740481C1C}">
                <a14:useLocalDpi xmlns:a14="http://schemas.microsoft.com/office/drawing/2010/main" val="0"/>
              </a:ext>
            </a:extLst>
          </a:blip>
          <a:srcRect t="11816" b="20801"/>
          <a:stretch/>
        </p:blipFill>
        <p:spPr>
          <a:xfrm>
            <a:off x="10165750" y="4297680"/>
            <a:ext cx="16689684" cy="8690103"/>
          </a:xfrm>
          <a:prstGeom prst="rect">
            <a:avLst/>
          </a:prstGeom>
        </p:spPr>
      </p:pic>
      <p:pic>
        <p:nvPicPr>
          <p:cNvPr id="120" name="Picture 119" descr="Rendezvous2016 logo.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312118" y="4529619"/>
            <a:ext cx="8004393" cy="1589250"/>
          </a:xfrm>
          <a:prstGeom prst="rect">
            <a:avLst/>
          </a:prstGeom>
          <a:ln w="76200" cmpd="sng">
            <a:solidFill>
              <a:srgbClr val="28286F"/>
            </a:solidFill>
          </a:ln>
        </p:spPr>
      </p:pic>
      <p:sp>
        <p:nvSpPr>
          <p:cNvPr id="121" name="Rectangle 120"/>
          <p:cNvSpPr/>
          <p:nvPr/>
        </p:nvSpPr>
        <p:spPr>
          <a:xfrm>
            <a:off x="27755850" y="6329117"/>
            <a:ext cx="9429750" cy="5581015"/>
          </a:xfrm>
          <a:prstGeom prst="rect">
            <a:avLst/>
          </a:prstGeom>
        </p:spPr>
        <p:txBody>
          <a:bodyPr wrap="square">
            <a:spAutoFit/>
          </a:bodyPr>
          <a:lstStyle/>
          <a:p>
            <a:pPr lvl="0">
              <a:spcAft>
                <a:spcPts val="2000"/>
              </a:spcAft>
            </a:pPr>
            <a:r>
              <a:rPr lang="en-US" sz="3400" dirty="0">
                <a:solidFill>
                  <a:prstClr val="black"/>
                </a:solidFill>
                <a:latin typeface="Candara" panose="020E0502030303020204" pitchFamily="34" charset="0"/>
              </a:rPr>
              <a:t>The CIRES Rendezvous is hosted by the CMC. We are heavily involved in the planning process with tremendous help from </a:t>
            </a:r>
            <a:r>
              <a:rPr lang="en-US" sz="3400" dirty="0" smtClean="0">
                <a:solidFill>
                  <a:prstClr val="black"/>
                </a:solidFill>
                <a:latin typeface="Candara" panose="020E0502030303020204" pitchFamily="34" charset="0"/>
              </a:rPr>
              <a:t>CIRES Administration, especially </a:t>
            </a:r>
            <a:r>
              <a:rPr lang="en-US" sz="3400" b="1" dirty="0" smtClean="0">
                <a:solidFill>
                  <a:prstClr val="black"/>
                </a:solidFill>
                <a:latin typeface="Candara" panose="020E0502030303020204" pitchFamily="34" charset="0"/>
              </a:rPr>
              <a:t>Linda Pendergrass</a:t>
            </a:r>
            <a:r>
              <a:rPr lang="en-US" sz="3400" dirty="0" smtClean="0">
                <a:solidFill>
                  <a:prstClr val="black"/>
                </a:solidFill>
                <a:latin typeface="Candara" panose="020E0502030303020204" pitchFamily="34" charset="0"/>
              </a:rPr>
              <a:t>! </a:t>
            </a:r>
          </a:p>
          <a:p>
            <a:pPr lvl="0">
              <a:spcAft>
                <a:spcPts val="2000"/>
              </a:spcAft>
            </a:pPr>
            <a:r>
              <a:rPr lang="en-US" sz="3400" dirty="0">
                <a:solidFill>
                  <a:prstClr val="black"/>
                </a:solidFill>
                <a:latin typeface="Candara" panose="020E0502030303020204" pitchFamily="34" charset="0"/>
              </a:rPr>
              <a:t>Rendezvous is the highlight of </a:t>
            </a:r>
            <a:r>
              <a:rPr lang="en-US" sz="3400" dirty="0" smtClean="0">
                <a:solidFill>
                  <a:prstClr val="black"/>
                </a:solidFill>
                <a:latin typeface="Candara" panose="020E0502030303020204" pitchFamily="34" charset="0"/>
              </a:rPr>
              <a:t>annual </a:t>
            </a:r>
            <a:r>
              <a:rPr lang="en-US" sz="3400" dirty="0">
                <a:solidFill>
                  <a:prstClr val="black"/>
                </a:solidFill>
                <a:latin typeface="Candara" panose="020E0502030303020204" pitchFamily="34" charset="0"/>
              </a:rPr>
              <a:t>events for CIRES in that it allows all of us to be together and to enjoy our collective and individual achievements. We hope that you will take this opportunity to network and enjoy </a:t>
            </a:r>
            <a:r>
              <a:rPr lang="en-US" sz="3400" dirty="0" smtClean="0">
                <a:solidFill>
                  <a:prstClr val="black"/>
                </a:solidFill>
                <a:latin typeface="Candara" panose="020E0502030303020204" pitchFamily="34" charset="0"/>
              </a:rPr>
              <a:t>the CIRES research!</a:t>
            </a:r>
            <a:endParaRPr lang="en-US" sz="3400" dirty="0">
              <a:solidFill>
                <a:prstClr val="black"/>
              </a:solidFill>
              <a:latin typeface="Candara" panose="020E0502030303020204" pitchFamily="34" charset="0"/>
            </a:endParaRPr>
          </a:p>
        </p:txBody>
      </p:sp>
      <p:pic>
        <p:nvPicPr>
          <p:cNvPr id="122" name="Picture 121" descr="Rick_Dec2015.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535068" y="19333012"/>
            <a:ext cx="2286000" cy="228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23" name="Picture 122" descr="Lucia Harrop-02950.jpg"/>
          <p:cNvPicPr>
            <a:picLocks noChangeAspect="1"/>
          </p:cNvPicPr>
          <p:nvPr/>
        </p:nvPicPr>
        <p:blipFill rotWithShape="1">
          <a:blip r:embed="rId21">
            <a:extLst>
              <a:ext uri="{28A0092B-C50C-407E-A947-70E740481C1C}">
                <a14:useLocalDpi xmlns:a14="http://schemas.microsoft.com/office/drawing/2010/main" val="0"/>
              </a:ext>
            </a:extLst>
          </a:blip>
          <a:srcRect t="-1" b="28325"/>
          <a:stretch/>
        </p:blipFill>
        <p:spPr>
          <a:xfrm>
            <a:off x="40388465" y="26482469"/>
            <a:ext cx="2278780" cy="228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24" name="TextBox 123"/>
          <p:cNvSpPr txBox="1"/>
          <p:nvPr/>
        </p:nvSpPr>
        <p:spPr>
          <a:xfrm>
            <a:off x="39922671" y="28790174"/>
            <a:ext cx="3429000" cy="830997"/>
          </a:xfrm>
          <a:prstGeom prst="rect">
            <a:avLst/>
          </a:prstGeom>
          <a:noFill/>
        </p:spPr>
        <p:txBody>
          <a:bodyPr wrap="square" rtlCol="0">
            <a:spAutoFit/>
          </a:bodyPr>
          <a:lstStyle/>
          <a:p>
            <a:pPr algn="ctr"/>
            <a:r>
              <a:rPr lang="en-US" sz="2400" dirty="0" smtClean="0">
                <a:solidFill>
                  <a:srgbClr val="28286F"/>
                </a:solidFill>
              </a:rPr>
              <a:t>Lucia Harrop</a:t>
            </a:r>
          </a:p>
          <a:p>
            <a:pPr algn="ctr"/>
            <a:r>
              <a:rPr lang="en-US" sz="2400" dirty="0" smtClean="0">
                <a:solidFill>
                  <a:srgbClr val="28286F"/>
                </a:solidFill>
              </a:rPr>
              <a:t>CIRES Liaison at DSRC</a:t>
            </a:r>
          </a:p>
        </p:txBody>
      </p:sp>
      <p:sp>
        <p:nvSpPr>
          <p:cNvPr id="125" name="TextBox 124"/>
          <p:cNvSpPr txBox="1"/>
          <p:nvPr/>
        </p:nvSpPr>
        <p:spPr>
          <a:xfrm>
            <a:off x="790574" y="24266830"/>
            <a:ext cx="8850313" cy="1015663"/>
          </a:xfrm>
          <a:prstGeom prst="rect">
            <a:avLst/>
          </a:prstGeom>
          <a:solidFill>
            <a:srgbClr val="25ABCE"/>
          </a:solidFill>
        </p:spPr>
        <p:txBody>
          <a:bodyPr wrap="square" rtlCol="0">
            <a:spAutoFit/>
          </a:bodyPr>
          <a:lstStyle/>
          <a:p>
            <a:pPr algn="ctr"/>
            <a:r>
              <a:rPr lang="en-US" sz="6000" dirty="0" smtClean="0">
                <a:solidFill>
                  <a:schemeClr val="bg1"/>
                </a:solidFill>
                <a:latin typeface="Calibri" panose="020F0502020204030204" pitchFamily="34" charset="0"/>
              </a:rPr>
              <a:t>Want to get involved?</a:t>
            </a:r>
            <a:endParaRPr lang="en-US" sz="6000" dirty="0">
              <a:solidFill>
                <a:schemeClr val="bg1"/>
              </a:solidFill>
              <a:latin typeface="Calibri" panose="020F0502020204030204" pitchFamily="34" charset="0"/>
            </a:endParaRPr>
          </a:p>
        </p:txBody>
      </p:sp>
      <p:sp>
        <p:nvSpPr>
          <p:cNvPr id="126" name="Rectangle 125"/>
          <p:cNvSpPr/>
          <p:nvPr/>
        </p:nvSpPr>
        <p:spPr>
          <a:xfrm>
            <a:off x="1083882" y="25623760"/>
            <a:ext cx="8391720" cy="3416320"/>
          </a:xfrm>
          <a:prstGeom prst="rect">
            <a:avLst/>
          </a:prstGeom>
        </p:spPr>
        <p:txBody>
          <a:bodyPr wrap="square">
            <a:spAutoFit/>
          </a:bodyPr>
          <a:lstStyle/>
          <a:p>
            <a:pPr marL="457200" indent="-457200">
              <a:buFont typeface="Arial"/>
              <a:buChar char="•"/>
            </a:pPr>
            <a:r>
              <a:rPr lang="en-US" sz="3600" dirty="0"/>
              <a:t>Share your thoughts and concerns with your Members’ Council </a:t>
            </a:r>
            <a:r>
              <a:rPr lang="en-US" sz="3600" dirty="0" smtClean="0"/>
              <a:t>representatives</a:t>
            </a:r>
            <a:endParaRPr lang="en-US" sz="3600" dirty="0"/>
          </a:p>
          <a:p>
            <a:pPr marL="457200" indent="-457200">
              <a:buFont typeface="Arial"/>
              <a:buChar char="•"/>
            </a:pPr>
            <a:r>
              <a:rPr lang="en-US" sz="3600" dirty="0" smtClean="0"/>
              <a:t>Attend </a:t>
            </a:r>
            <a:r>
              <a:rPr lang="en-US" sz="3600" dirty="0"/>
              <a:t>monthly Members’ Council </a:t>
            </a:r>
            <a:r>
              <a:rPr lang="en-US" sz="3600" dirty="0" smtClean="0"/>
              <a:t>meetings</a:t>
            </a:r>
            <a:endParaRPr lang="en-US" sz="3600" dirty="0"/>
          </a:p>
          <a:p>
            <a:pPr marL="457200" indent="-457200">
              <a:buFont typeface="Arial"/>
              <a:buChar char="•"/>
            </a:pPr>
            <a:r>
              <a:rPr lang="en-US" sz="3600" dirty="0"/>
              <a:t>Consider serving as a representative on the Members’ Council</a:t>
            </a:r>
          </a:p>
        </p:txBody>
      </p:sp>
      <p:pic>
        <p:nvPicPr>
          <p:cNvPr id="127" name="Picture 126" descr="Carrie Morrill-02953.jpg"/>
          <p:cNvPicPr>
            <a:picLocks noChangeAspect="1"/>
          </p:cNvPicPr>
          <p:nvPr/>
        </p:nvPicPr>
        <p:blipFill rotWithShape="1">
          <a:blip r:embed="rId22">
            <a:extLst>
              <a:ext uri="{28A0092B-C50C-407E-A947-70E740481C1C}">
                <a14:useLocalDpi xmlns:a14="http://schemas.microsoft.com/office/drawing/2010/main" val="0"/>
              </a:ext>
            </a:extLst>
          </a:blip>
          <a:srcRect t="3036" b="25501"/>
          <a:stretch/>
        </p:blipFill>
        <p:spPr>
          <a:xfrm>
            <a:off x="32584377" y="16033929"/>
            <a:ext cx="2285550" cy="228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 name="Picture 4" descr="Ani_picture.JPG"/>
          <p:cNvPicPr>
            <a:picLocks noChangeAspect="1"/>
          </p:cNvPicPr>
          <p:nvPr/>
        </p:nvPicPr>
        <p:blipFill rotWithShape="1">
          <a:blip r:embed="rId23">
            <a:extLst>
              <a:ext uri="{28A0092B-C50C-407E-A947-70E740481C1C}">
                <a14:useLocalDpi xmlns:a14="http://schemas.microsoft.com/office/drawing/2010/main" val="0"/>
              </a:ext>
            </a:extLst>
          </a:blip>
          <a:srcRect l="21175" r="12221"/>
          <a:stretch/>
        </p:blipFill>
        <p:spPr>
          <a:xfrm>
            <a:off x="28666396" y="16027401"/>
            <a:ext cx="2283801" cy="228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0" name="Picture 9" descr="20160510_081220.jpg"/>
          <p:cNvPicPr>
            <a:picLocks noChangeAspect="1"/>
          </p:cNvPicPr>
          <p:nvPr/>
        </p:nvPicPr>
        <p:blipFill rotWithShape="1">
          <a:blip r:embed="rId24">
            <a:extLst>
              <a:ext uri="{28A0092B-C50C-407E-A947-70E740481C1C}">
                <a14:useLocalDpi xmlns:a14="http://schemas.microsoft.com/office/drawing/2010/main" val="0"/>
              </a:ext>
            </a:extLst>
          </a:blip>
          <a:srcRect l="13159" r="30811"/>
          <a:stretch/>
        </p:blipFill>
        <p:spPr>
          <a:xfrm rot="5400000">
            <a:off x="32588849" y="19318011"/>
            <a:ext cx="2277056" cy="228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217968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3263</TotalTime>
  <Words>557</Words>
  <Application>Microsoft Macintosh PowerPoint</Application>
  <PresentationFormat>Custom</PresentationFormat>
  <Paragraphs>75</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National Snow and Ice Data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Natasha Vizcarra</dc:creator>
  <cp:lastModifiedBy>Christina Holt</cp:lastModifiedBy>
  <cp:revision>106</cp:revision>
  <cp:lastPrinted>2012-02-14T19:57:31Z</cp:lastPrinted>
  <dcterms:created xsi:type="dcterms:W3CDTF">2011-12-20T18:19:55Z</dcterms:created>
  <dcterms:modified xsi:type="dcterms:W3CDTF">2016-05-10T21:08:39Z</dcterms:modified>
</cp:coreProperties>
</file>